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333" r:id="rId12"/>
    <p:sldId id="302" r:id="rId13"/>
    <p:sldId id="264" r:id="rId14"/>
    <p:sldId id="337" r:id="rId15"/>
    <p:sldId id="265" r:id="rId16"/>
    <p:sldId id="338" r:id="rId17"/>
    <p:sldId id="303" r:id="rId18"/>
    <p:sldId id="339" r:id="rId19"/>
    <p:sldId id="277" r:id="rId20"/>
    <p:sldId id="284" r:id="rId21"/>
    <p:sldId id="269" r:id="rId22"/>
    <p:sldId id="304" r:id="rId23"/>
    <p:sldId id="305" r:id="rId24"/>
    <p:sldId id="307" r:id="rId25"/>
    <p:sldId id="306" r:id="rId26"/>
    <p:sldId id="308" r:id="rId27"/>
    <p:sldId id="270" r:id="rId28"/>
    <p:sldId id="309" r:id="rId29"/>
    <p:sldId id="340" r:id="rId30"/>
    <p:sldId id="34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44" autoAdjust="0"/>
    <p:restoredTop sz="85174"/>
  </p:normalViewPr>
  <p:slideViewPr>
    <p:cSldViewPr snapToGrid="0" snapToObjects="1">
      <p:cViewPr varScale="1">
        <p:scale>
          <a:sx n="83" d="100"/>
          <a:sy n="83" d="100"/>
        </p:scale>
        <p:origin x="57" y="22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63"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4/10/2023</a:t>
            </a:fld>
            <a:endParaRPr lang="en-US" dirty="0"/>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dirty="0"/>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jpeg>
</file>

<file path=ppt/media/image43.png>
</file>

<file path=ppt/media/image44.png>
</file>

<file path=ppt/media/image45.png>
</file>

<file path=ppt/media/image46.jpeg>
</file>

<file path=ppt/media/image47.png>
</file>

<file path=ppt/media/image48.png>
</file>

<file path=ppt/media/image49.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dirty="0"/>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dirty="0"/>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dirty="0"/>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dirty="0"/>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dirty="0"/>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4/10/2023</a:t>
            </a:fld>
            <a:endParaRPr lang="en-US" dirty="0"/>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dirty="0"/>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toach/Data-Science-Capstone/blob/main/labs_jupyter_spacex_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Stoach/Data-Science-Capstone/blob/main/jupyter-labs-eda-dataviz.ipynb" TargetMode="Externa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toach/Data-Science-Capstone/blob/main/EDA%20with%20sql-courser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Stoach/Data-Science-Capstone/blob/main/lab_jupyter_launch_site_location.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toach/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Stoach/Data-Science-Capstone/blob/main/SpaceX_Machine%20Learning%20Prediction_Part_5.ipynb"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toach/Data-Science-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toach/Data-Science-Capstone/blob/main/jupyter-labs-webscraping%20(4).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Stephen Sinocchi	</a:t>
            </a:r>
            <a:endParaRPr lang="en-US" dirty="0">
              <a:solidFill>
                <a:schemeClr val="bg2"/>
              </a:solidFill>
              <a:latin typeface="Abadi"/>
              <a:ea typeface="SF Pro" pitchFamily="2" charset="0"/>
              <a:cs typeface="SF Pro" pitchFamily="2" charset="0"/>
            </a:endParaRPr>
          </a:p>
          <a:p>
            <a:r>
              <a:rPr lang="en-US" smtClean="0">
                <a:solidFill>
                  <a:schemeClr val="bg2"/>
                </a:solidFill>
                <a:latin typeface="Abadi" panose="020B0604020104020204" pitchFamily="34" charset="0"/>
                <a:ea typeface="SF Pro" pitchFamily="2" charset="0"/>
                <a:cs typeface="SF Pro" pitchFamily="2" charset="0"/>
              </a:rPr>
              <a:t>4/10/2023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60821"/>
            <a:ext cx="6040142" cy="4858314"/>
          </a:xfrm>
          <a:prstGeom prst="rect">
            <a:avLst/>
          </a:prstGeom>
        </p:spPr>
        <p:txBody>
          <a:bodyPr/>
          <a:lstStyle/>
          <a:p>
            <a:r>
              <a:rPr lang="en-US" sz="2200" dirty="0" smtClean="0">
                <a:solidFill>
                  <a:schemeClr val="accent3">
                    <a:lumMod val="25000"/>
                  </a:schemeClr>
                </a:solidFill>
                <a:latin typeface="Abadi" panose="020B0604020104020204" pitchFamily="34" charset="0"/>
              </a:rPr>
              <a:t>Load Space X data set </a:t>
            </a:r>
          </a:p>
          <a:p>
            <a:r>
              <a:rPr lang="en-US" sz="2200" dirty="0" smtClean="0">
                <a:solidFill>
                  <a:schemeClr val="accent3">
                    <a:lumMod val="25000"/>
                  </a:schemeClr>
                </a:solidFill>
                <a:latin typeface="Abadi" panose="020B0604020104020204" pitchFamily="34" charset="0"/>
              </a:rPr>
              <a:t>Determined percentage of missing values </a:t>
            </a:r>
          </a:p>
          <a:p>
            <a:r>
              <a:rPr lang="en-US" sz="2200" dirty="0" smtClean="0">
                <a:solidFill>
                  <a:schemeClr val="accent3">
                    <a:lumMod val="25000"/>
                  </a:schemeClr>
                </a:solidFill>
                <a:latin typeface="Abadi" panose="020B0604020104020204" pitchFamily="34" charset="0"/>
              </a:rPr>
              <a:t>Reviewed data types</a:t>
            </a:r>
          </a:p>
          <a:p>
            <a:r>
              <a:rPr lang="en-US" sz="2200" dirty="0" smtClean="0">
                <a:solidFill>
                  <a:schemeClr val="accent3">
                    <a:lumMod val="25000"/>
                  </a:schemeClr>
                </a:solidFill>
                <a:latin typeface="Abadi" panose="020B0604020104020204" pitchFamily="34" charset="0"/>
              </a:rPr>
              <a:t>Calculated number of launches at each site</a:t>
            </a:r>
          </a:p>
          <a:p>
            <a:r>
              <a:rPr lang="en-US" sz="2200" dirty="0" smtClean="0">
                <a:solidFill>
                  <a:schemeClr val="accent3">
                    <a:lumMod val="25000"/>
                  </a:schemeClr>
                </a:solidFill>
                <a:latin typeface="Abadi" panose="020B0604020104020204" pitchFamily="34" charset="0"/>
              </a:rPr>
              <a:t>Counted number of Orbits</a:t>
            </a:r>
          </a:p>
          <a:p>
            <a:r>
              <a:rPr lang="en-US" sz="2200" dirty="0" smtClean="0">
                <a:solidFill>
                  <a:schemeClr val="accent3">
                    <a:lumMod val="25000"/>
                  </a:schemeClr>
                </a:solidFill>
                <a:latin typeface="Abadi" panose="020B0604020104020204" pitchFamily="34" charset="0"/>
              </a:rPr>
              <a:t>Create landing outcome class label from outcome column </a:t>
            </a:r>
          </a:p>
          <a:p>
            <a:r>
              <a:rPr lang="en-US" sz="2200" dirty="0" smtClean="0">
                <a:solidFill>
                  <a:schemeClr val="accent3">
                    <a:lumMod val="25000"/>
                  </a:schemeClr>
                </a:solidFill>
                <a:latin typeface="Abadi" panose="020B0604020104020204" pitchFamily="34" charset="0"/>
              </a:rPr>
              <a:t>Export data frame to csv.</a:t>
            </a:r>
          </a:p>
          <a:p>
            <a:r>
              <a:rPr lang="en-US" sz="2200" dirty="0" smtClean="0">
                <a:solidFill>
                  <a:schemeClr val="accent3">
                    <a:lumMod val="25000"/>
                  </a:schemeClr>
                </a:solidFill>
                <a:latin typeface="Abadi" panose="020B0604020104020204" pitchFamily="34" charset="0"/>
              </a:rPr>
              <a:t>Link to Github notebook:</a:t>
            </a:r>
          </a:p>
          <a:p>
            <a:pPr marL="457200" lvl="1" indent="0">
              <a:buNone/>
            </a:pPr>
            <a:r>
              <a:rPr lang="en-US" sz="1400" dirty="0">
                <a:solidFill>
                  <a:schemeClr val="accent3">
                    <a:lumMod val="25000"/>
                  </a:schemeClr>
                </a:solidFill>
                <a:latin typeface="Abadi" panose="020B0604020104020204" pitchFamily="34" charset="0"/>
                <a:hlinkClick r:id="rId3"/>
              </a:rPr>
              <a:t>https://github.com/Stoach/Data-Science-Capstone/blob/main/labs_jupyter_spacex_Data_wrangling.ipynb</a:t>
            </a:r>
            <a:endParaRPr lang="en-US" sz="14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ctangle 5"/>
          <p:cNvSpPr/>
          <p:nvPr/>
        </p:nvSpPr>
        <p:spPr>
          <a:xfrm>
            <a:off x="7765363" y="1746800"/>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EDA Load data </a:t>
            </a:r>
            <a:endParaRPr lang="en-US" dirty="0"/>
          </a:p>
        </p:txBody>
      </p:sp>
      <p:sp>
        <p:nvSpPr>
          <p:cNvPr id="7" name="Rectangle 6"/>
          <p:cNvSpPr/>
          <p:nvPr/>
        </p:nvSpPr>
        <p:spPr>
          <a:xfrm>
            <a:off x="7765365" y="3189301"/>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Summarizations of Launch Sites and Orbits</a:t>
            </a:r>
            <a:endParaRPr lang="en-US" dirty="0"/>
          </a:p>
        </p:txBody>
      </p:sp>
      <p:sp>
        <p:nvSpPr>
          <p:cNvPr id="9" name="Rectangle 8"/>
          <p:cNvSpPr/>
          <p:nvPr/>
        </p:nvSpPr>
        <p:spPr>
          <a:xfrm>
            <a:off x="7765364" y="4631802"/>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outcome landing class label  </a:t>
            </a:r>
            <a:endParaRPr lang="en-US" dirty="0"/>
          </a:p>
        </p:txBody>
      </p:sp>
      <p:cxnSp>
        <p:nvCxnSpPr>
          <p:cNvPr id="10" name="Straight Arrow Connector 9"/>
          <p:cNvCxnSpPr>
            <a:stCxn id="6" idx="2"/>
            <a:endCxn id="7" idx="0"/>
          </p:cNvCxnSpPr>
          <p:nvPr/>
        </p:nvCxnSpPr>
        <p:spPr>
          <a:xfrm>
            <a:off x="9024422" y="2675267"/>
            <a:ext cx="2" cy="5140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a:stCxn id="7" idx="2"/>
            <a:endCxn id="9" idx="0"/>
          </p:cNvCxnSpPr>
          <p:nvPr/>
        </p:nvCxnSpPr>
        <p:spPr>
          <a:xfrm flipH="1">
            <a:off x="9024423" y="4117768"/>
            <a:ext cx="1" cy="5140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Explored </a:t>
            </a:r>
            <a:r>
              <a:rPr lang="en-US" sz="2200" dirty="0">
                <a:solidFill>
                  <a:schemeClr val="accent3">
                    <a:lumMod val="25000"/>
                  </a:schemeClr>
                </a:solidFill>
                <a:latin typeface="Abadi"/>
              </a:rPr>
              <a:t>the data by visualizing the </a:t>
            </a:r>
            <a:r>
              <a:rPr lang="en-US" sz="2200" dirty="0" smtClean="0">
                <a:solidFill>
                  <a:schemeClr val="accent3">
                    <a:lumMod val="25000"/>
                  </a:schemeClr>
                </a:solidFill>
                <a:latin typeface="Abadi"/>
              </a:rPr>
              <a:t>multiple relationship </a:t>
            </a:r>
            <a:r>
              <a:rPr lang="en-US" sz="2200" dirty="0">
                <a:solidFill>
                  <a:schemeClr val="accent3">
                    <a:lumMod val="25000"/>
                  </a:schemeClr>
                </a:solidFill>
                <a:latin typeface="Abadi"/>
              </a:rPr>
              <a:t>between </a:t>
            </a:r>
            <a:r>
              <a:rPr lang="en-US" sz="2200" dirty="0" smtClean="0">
                <a:solidFill>
                  <a:schemeClr val="accent3">
                    <a:lumMod val="25000"/>
                  </a:schemeClr>
                </a:solidFill>
                <a:latin typeface="Abadi"/>
              </a:rPr>
              <a:t>flight number, payload, launch site</a:t>
            </a:r>
            <a:r>
              <a:rPr lang="en-US" sz="2200" dirty="0">
                <a:solidFill>
                  <a:schemeClr val="accent3">
                    <a:lumMod val="25000"/>
                  </a:schemeClr>
                </a:solidFill>
                <a:latin typeface="Abadi"/>
              </a:rPr>
              <a:t>, </a:t>
            </a:r>
            <a:r>
              <a:rPr lang="en-US" sz="2200" dirty="0" smtClean="0">
                <a:solidFill>
                  <a:schemeClr val="accent3">
                    <a:lumMod val="25000"/>
                  </a:schemeClr>
                </a:solidFill>
                <a:latin typeface="Abadi"/>
              </a:rPr>
              <a:t>orbit, and success </a:t>
            </a:r>
            <a:r>
              <a:rPr lang="en-US" sz="2200" dirty="0">
                <a:solidFill>
                  <a:schemeClr val="accent3">
                    <a:lumMod val="25000"/>
                  </a:schemeClr>
                </a:solidFill>
                <a:latin typeface="Abadi"/>
              </a:rPr>
              <a:t>rate of </a:t>
            </a:r>
            <a:r>
              <a:rPr lang="en-US" sz="2200" dirty="0" smtClean="0">
                <a:solidFill>
                  <a:schemeClr val="accent3">
                    <a:lumMod val="25000"/>
                  </a:schemeClr>
                </a:solidFill>
                <a:latin typeface="Abadi"/>
              </a:rPr>
              <a:t>orbit type and year.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2"/>
              </a:rPr>
              <a:t>https://github.com/Stoach/Data-Science-Capstone/blob/main/jupyter-labs-eda-dataviz.ipynb</a:t>
            </a:r>
            <a:endParaRPr lang="en-US" dirty="0"/>
          </a:p>
        </p:txBody>
      </p:sp>
      <p:pic>
        <p:nvPicPr>
          <p:cNvPr id="2" name="Picture 1"/>
          <p:cNvPicPr>
            <a:picLocks noChangeAspect="1"/>
          </p:cNvPicPr>
          <p:nvPr/>
        </p:nvPicPr>
        <p:blipFill>
          <a:blip r:embed="rId3"/>
          <a:stretch>
            <a:fillRect/>
          </a:stretch>
        </p:blipFill>
        <p:spPr>
          <a:xfrm>
            <a:off x="1009919" y="3417497"/>
            <a:ext cx="4430473" cy="2953649"/>
          </a:xfrm>
          <a:prstGeom prst="rect">
            <a:avLst/>
          </a:prstGeom>
        </p:spPr>
      </p:pic>
      <p:pic>
        <p:nvPicPr>
          <p:cNvPr id="10" name="Picture 9"/>
          <p:cNvPicPr>
            <a:picLocks noChangeAspect="1"/>
          </p:cNvPicPr>
          <p:nvPr/>
        </p:nvPicPr>
        <p:blipFill>
          <a:blip r:embed="rId4"/>
          <a:stretch>
            <a:fillRect/>
          </a:stretch>
        </p:blipFill>
        <p:spPr>
          <a:xfrm>
            <a:off x="6027811" y="1292942"/>
            <a:ext cx="4915786" cy="3231893"/>
          </a:xfrm>
          <a:prstGeom prst="rect">
            <a:avLst/>
          </a:prstGeom>
        </p:spPr>
      </p:pic>
    </p:spTree>
    <p:extLst>
      <p:ext uri="{BB962C8B-B14F-4D97-AF65-F5344CB8AC3E}">
        <p14:creationId xmlns:p14="http://schemas.microsoft.com/office/powerpoint/2010/main" val="281448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59348" cy="5353388"/>
          </a:xfrm>
          <a:prstGeom prst="rect">
            <a:avLst/>
          </a:prstGeom>
        </p:spPr>
        <p:txBody>
          <a:bodyPr lIns="91440" tIns="45720" rIns="91440" bIns="45720" anchor="t"/>
          <a:lstStyle/>
          <a:p>
            <a:pPr>
              <a:lnSpc>
                <a:spcPct val="100000"/>
              </a:lnSpc>
              <a:spcBef>
                <a:spcPts val="1400"/>
              </a:spcBef>
            </a:pPr>
            <a:r>
              <a:rPr lang="en-US" sz="1800" dirty="0" smtClean="0">
                <a:solidFill>
                  <a:schemeClr val="accent3">
                    <a:lumMod val="25000"/>
                  </a:schemeClr>
                </a:solidFill>
                <a:latin typeface="Abadi"/>
              </a:rPr>
              <a:t>From the SpaceX data set loaded into the DB2 SpaceX</a:t>
            </a:r>
            <a:r>
              <a:rPr lang="en-US" sz="1800" dirty="0">
                <a:solidFill>
                  <a:schemeClr val="accent3">
                    <a:lumMod val="25000"/>
                  </a:schemeClr>
                </a:solidFill>
                <a:latin typeface="Abadi"/>
              </a:rPr>
              <a:t> </a:t>
            </a:r>
            <a:r>
              <a:rPr lang="en-US" sz="1800" dirty="0" smtClean="0">
                <a:solidFill>
                  <a:schemeClr val="accent3">
                    <a:lumMod val="25000"/>
                  </a:schemeClr>
                </a:solidFill>
                <a:latin typeface="Abadi"/>
              </a:rPr>
              <a:t>table </a:t>
            </a:r>
          </a:p>
          <a:p>
            <a:pPr lvl="1">
              <a:lnSpc>
                <a:spcPct val="100000"/>
              </a:lnSpc>
              <a:spcBef>
                <a:spcPts val="600"/>
              </a:spcBef>
            </a:pPr>
            <a:r>
              <a:rPr lang="en-US" sz="1600" dirty="0" smtClean="0">
                <a:solidFill>
                  <a:schemeClr val="accent3">
                    <a:lumMod val="25000"/>
                  </a:schemeClr>
                </a:solidFill>
                <a:latin typeface="Abadi"/>
              </a:rPr>
              <a:t>Selected distinct launch sites</a:t>
            </a:r>
          </a:p>
          <a:p>
            <a:pPr lvl="1">
              <a:lnSpc>
                <a:spcPct val="100000"/>
              </a:lnSpc>
              <a:spcBef>
                <a:spcPts val="600"/>
              </a:spcBef>
            </a:pPr>
            <a:r>
              <a:rPr lang="en-US" sz="1600" dirty="0" smtClean="0">
                <a:solidFill>
                  <a:schemeClr val="accent3">
                    <a:lumMod val="25000"/>
                  </a:schemeClr>
                </a:solidFill>
                <a:latin typeface="Abadi"/>
              </a:rPr>
              <a:t>Displayed five records where launch site starts with ‘CCA%’</a:t>
            </a:r>
          </a:p>
          <a:p>
            <a:pPr lvl="1">
              <a:lnSpc>
                <a:spcPct val="100000"/>
              </a:lnSpc>
              <a:spcBef>
                <a:spcPts val="600"/>
              </a:spcBef>
            </a:pPr>
            <a:r>
              <a:rPr lang="en-US" sz="1600" dirty="0" smtClean="0">
                <a:latin typeface="Abadi" panose="020B0604020104020204"/>
              </a:rPr>
              <a:t>Displayed </a:t>
            </a:r>
            <a:r>
              <a:rPr lang="en-US" sz="1600" dirty="0">
                <a:latin typeface="Abadi" panose="020B0604020104020204"/>
              </a:rPr>
              <a:t>the total payload mass carried by boosters launched by NASA (CRS</a:t>
            </a:r>
            <a:r>
              <a:rPr lang="en-US" sz="1600" dirty="0" smtClean="0">
                <a:latin typeface="Abadi" panose="020B0604020104020204"/>
              </a:rPr>
              <a:t>)</a:t>
            </a:r>
          </a:p>
          <a:p>
            <a:pPr lvl="1">
              <a:lnSpc>
                <a:spcPct val="100000"/>
              </a:lnSpc>
              <a:spcBef>
                <a:spcPts val="600"/>
              </a:spcBef>
            </a:pPr>
            <a:r>
              <a:rPr lang="en-US" sz="1600" dirty="0" smtClean="0">
                <a:latin typeface="Abadi" panose="020B0604020104020204"/>
              </a:rPr>
              <a:t>Displayed </a:t>
            </a:r>
            <a:r>
              <a:rPr lang="en-US" sz="1600" dirty="0">
                <a:latin typeface="Abadi" panose="020B0604020104020204"/>
              </a:rPr>
              <a:t>average payload mass carried by booster version F9 </a:t>
            </a:r>
            <a:r>
              <a:rPr lang="en-US" sz="1600" dirty="0" smtClean="0">
                <a:latin typeface="Abadi" panose="020B0604020104020204"/>
              </a:rPr>
              <a:t>v1.1</a:t>
            </a:r>
          </a:p>
          <a:p>
            <a:pPr lvl="1">
              <a:lnSpc>
                <a:spcPct val="100000"/>
              </a:lnSpc>
              <a:spcBef>
                <a:spcPts val="600"/>
              </a:spcBef>
            </a:pPr>
            <a:r>
              <a:rPr lang="en-US" sz="1600" dirty="0">
                <a:latin typeface="Abadi" panose="020B0604020104020204"/>
              </a:rPr>
              <a:t>List the date when the first successful landing outcome in ground pad was </a:t>
            </a:r>
            <a:r>
              <a:rPr lang="en-US" sz="1600" dirty="0" smtClean="0">
                <a:latin typeface="Abadi" panose="020B0604020104020204"/>
              </a:rPr>
              <a:t>achieved.</a:t>
            </a:r>
          </a:p>
          <a:p>
            <a:pPr lvl="1">
              <a:lnSpc>
                <a:spcPct val="100000"/>
              </a:lnSpc>
              <a:spcBef>
                <a:spcPts val="600"/>
              </a:spcBef>
            </a:pPr>
            <a:r>
              <a:rPr lang="en-US" sz="1600" dirty="0">
                <a:latin typeface="Abadi" panose="020B0604020104020204"/>
              </a:rPr>
              <a:t>List the names of the boosters which have success in drone ship and have payload mass greater than 4000 but less than 6000</a:t>
            </a:r>
          </a:p>
          <a:p>
            <a:pPr lvl="1">
              <a:lnSpc>
                <a:spcPct val="100000"/>
              </a:lnSpc>
              <a:spcBef>
                <a:spcPts val="600"/>
              </a:spcBef>
            </a:pPr>
            <a:r>
              <a:rPr lang="en-US" sz="1600" dirty="0">
                <a:latin typeface="Abadi" panose="020B0604020104020204"/>
              </a:rPr>
              <a:t>List the total number of successful and failure mission outcomes</a:t>
            </a:r>
          </a:p>
          <a:p>
            <a:pPr lvl="1">
              <a:lnSpc>
                <a:spcPct val="100000"/>
              </a:lnSpc>
              <a:spcBef>
                <a:spcPts val="600"/>
              </a:spcBef>
            </a:pPr>
            <a:r>
              <a:rPr lang="en-US" sz="1600" dirty="0">
                <a:latin typeface="Abadi" panose="020B0604020104020204"/>
              </a:rPr>
              <a:t>List the names of the booster_versions which have carried the maximum payload mass. Use a subquery</a:t>
            </a:r>
          </a:p>
          <a:p>
            <a:pPr lvl="1">
              <a:lnSpc>
                <a:spcPct val="100000"/>
              </a:lnSpc>
              <a:spcBef>
                <a:spcPts val="600"/>
              </a:spcBef>
            </a:pPr>
            <a:r>
              <a:rPr lang="en-US" sz="1600" dirty="0">
                <a:latin typeface="Abadi" panose="020B0604020104020204"/>
              </a:rPr>
              <a:t>List the failed landing_outcomes in drone ship, their booster versions, and launch site names for in year 2015</a:t>
            </a:r>
          </a:p>
          <a:p>
            <a:pPr lvl="1">
              <a:lnSpc>
                <a:spcPct val="100000"/>
              </a:lnSpc>
              <a:spcBef>
                <a:spcPts val="600"/>
              </a:spcBef>
            </a:pPr>
            <a:r>
              <a:rPr lang="en-US" sz="1600" dirty="0">
                <a:latin typeface="Abadi" panose="020B0604020104020204"/>
              </a:rPr>
              <a:t>Rank the count of landing outcomes (such as Failure (drone ship) or Success (ground pad)) between the date 2010-06-04 and 2017-03-20, in descending </a:t>
            </a:r>
            <a:r>
              <a:rPr lang="en-US" sz="1600" dirty="0" smtClean="0">
                <a:latin typeface="Abadi" panose="020B0604020104020204"/>
              </a:rPr>
              <a:t>order</a:t>
            </a:r>
          </a:p>
          <a:p>
            <a:pPr>
              <a:lnSpc>
                <a:spcPct val="100000"/>
              </a:lnSpc>
              <a:spcBef>
                <a:spcPts val="1400"/>
              </a:spcBef>
            </a:pPr>
            <a:r>
              <a:rPr lang="en-US" sz="1800" dirty="0" smtClean="0">
                <a:latin typeface="Abadi" panose="020B0604020104020204"/>
              </a:rPr>
              <a:t>Github Link:</a:t>
            </a:r>
          </a:p>
          <a:p>
            <a:pPr marL="457200" lvl="1" indent="0">
              <a:lnSpc>
                <a:spcPct val="100000"/>
              </a:lnSpc>
              <a:spcBef>
                <a:spcPts val="1400"/>
              </a:spcBef>
              <a:buNone/>
            </a:pPr>
            <a:r>
              <a:rPr lang="en-US" sz="1400" dirty="0">
                <a:latin typeface="Abadi" panose="020B0604020104020204"/>
                <a:hlinkClick r:id="rId3"/>
              </a:rPr>
              <a:t>https://github.com/Stoach/Data-Science-Capstone/blob/main/EDA%20with%20sql-coursera.ipynb</a:t>
            </a:r>
            <a:endParaRPr lang="en-US" sz="1400" dirty="0" smtClean="0">
              <a:latin typeface="Abadi" panose="020B0604020104020204"/>
            </a:endParaRPr>
          </a:p>
          <a:p>
            <a:pPr lvl="1">
              <a:lnSpc>
                <a:spcPct val="100000"/>
              </a:lnSpc>
              <a:spcBef>
                <a:spcPts val="1400"/>
              </a:spcBef>
            </a:pPr>
            <a:endParaRPr lang="en-US" sz="1050" dirty="0">
              <a:latin typeface="Abadi" panose="020B0604020104020204"/>
            </a:endParaRPr>
          </a:p>
          <a:p>
            <a:pPr marL="457200" lvl="1" indent="0">
              <a:lnSpc>
                <a:spcPct val="100000"/>
              </a:lnSpc>
              <a:spcBef>
                <a:spcPts val="1400"/>
              </a:spcBef>
              <a:buNone/>
            </a:pPr>
            <a:endParaRPr lang="en-US" sz="1050" dirty="0">
              <a:latin typeface="Abadi" panose="020B0604020104020204"/>
            </a:endParaRPr>
          </a:p>
          <a:p>
            <a:pPr lvl="1">
              <a:lnSpc>
                <a:spcPct val="100000"/>
              </a:lnSpc>
              <a:spcBef>
                <a:spcPts val="1400"/>
              </a:spcBef>
            </a:pPr>
            <a:endParaRPr lang="en-US" b="1" dirty="0"/>
          </a:p>
          <a:p>
            <a:pPr marL="457200" lvl="1" indent="0">
              <a:lnSpc>
                <a:spcPct val="100000"/>
              </a:lnSpc>
              <a:spcBef>
                <a:spcPts val="1400"/>
              </a:spcBef>
              <a:buNone/>
            </a:pPr>
            <a:endParaRPr lang="en-US" sz="1800" dirty="0">
              <a:latin typeface="Abadi" panose="020B0604020104020204"/>
            </a:endParaRPr>
          </a:p>
          <a:p>
            <a:pPr lvl="1">
              <a:lnSpc>
                <a:spcPct val="100000"/>
              </a:lnSpc>
              <a:spcBef>
                <a:spcPts val="1400"/>
              </a:spcBef>
            </a:pPr>
            <a:endParaRPr lang="en-US" sz="1800" dirty="0">
              <a:latin typeface="Abadi" panose="020B0604020104020204"/>
            </a:endParaRPr>
          </a:p>
          <a:p>
            <a:pPr lvl="1">
              <a:lnSpc>
                <a:spcPct val="100000"/>
              </a:lnSpc>
              <a:spcBef>
                <a:spcPts val="1400"/>
              </a:spcBef>
            </a:pPr>
            <a:endParaRPr lang="en-US" sz="18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173193"/>
            <a:ext cx="10515600" cy="5053200"/>
          </a:xfrm>
          <a:prstGeom prst="rect">
            <a:avLst/>
          </a:prstGeom>
        </p:spPr>
        <p:txBody>
          <a:bodyPr>
            <a:normAutofit fontScale="92500"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Used circle markers, color labeled clusters and lines in the Folium map</a:t>
            </a:r>
          </a:p>
          <a:p>
            <a:pPr>
              <a:lnSpc>
                <a:spcPct val="100000"/>
              </a:lnSpc>
              <a:spcBef>
                <a:spcPts val="1400"/>
              </a:spcBef>
            </a:pPr>
            <a:r>
              <a:rPr lang="en-US" sz="2200" dirty="0" smtClean="0">
                <a:solidFill>
                  <a:schemeClr val="accent3">
                    <a:lumMod val="25000"/>
                  </a:schemeClr>
                </a:solidFill>
                <a:latin typeface="Abadi" panose="020B0604020104020204" pitchFamily="34" charset="0"/>
              </a:rPr>
              <a:t>Marked Johnson Space Center and four launch sites with circles </a:t>
            </a:r>
          </a:p>
          <a:p>
            <a:pPr>
              <a:lnSpc>
                <a:spcPct val="100000"/>
              </a:lnSpc>
              <a:spcBef>
                <a:spcPts val="1400"/>
              </a:spcBef>
            </a:pPr>
            <a:r>
              <a:rPr lang="en-US" sz="2200" dirty="0" smtClean="0">
                <a:solidFill>
                  <a:schemeClr val="accent3">
                    <a:lumMod val="25000"/>
                  </a:schemeClr>
                </a:solidFill>
                <a:latin typeface="Abadi" panose="020B0604020104020204" pitchFamily="34" charset="0"/>
              </a:rPr>
              <a:t>Assigned Green or Red label to launch outcomes.  Class 1 = Green, class 0 = Red.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Assigned color-labeled </a:t>
            </a:r>
            <a:r>
              <a:rPr lang="en-US" sz="2200" dirty="0">
                <a:solidFill>
                  <a:schemeClr val="accent3">
                    <a:lumMod val="25000"/>
                  </a:schemeClr>
                </a:solidFill>
                <a:latin typeface="Abadi" panose="020B0604020104020204" pitchFamily="34" charset="0"/>
              </a:rPr>
              <a:t>marker </a:t>
            </a:r>
            <a:r>
              <a:rPr lang="en-US" sz="2200" dirty="0" smtClean="0">
                <a:solidFill>
                  <a:schemeClr val="accent3">
                    <a:lumMod val="25000"/>
                  </a:schemeClr>
                </a:solidFill>
                <a:latin typeface="Abadi" panose="020B0604020104020204" pitchFamily="34" charset="0"/>
              </a:rPr>
              <a:t>clusters to identify which </a:t>
            </a:r>
            <a:r>
              <a:rPr lang="en-US" sz="2200" dirty="0">
                <a:solidFill>
                  <a:schemeClr val="accent3">
                    <a:lumMod val="25000"/>
                  </a:schemeClr>
                </a:solidFill>
                <a:latin typeface="Abadi" panose="020B0604020104020204" pitchFamily="34" charset="0"/>
              </a:rPr>
              <a:t>launch sites have relatively high success </a:t>
            </a:r>
            <a:r>
              <a:rPr lang="en-US" sz="2200" dirty="0" smtClean="0">
                <a:solidFill>
                  <a:schemeClr val="accent3">
                    <a:lumMod val="25000"/>
                  </a:schemeClr>
                </a:solidFill>
                <a:latin typeface="Abadi" panose="020B0604020104020204" pitchFamily="34" charset="0"/>
              </a:rPr>
              <a:t>rate or not.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Calculated </a:t>
            </a:r>
            <a:r>
              <a:rPr lang="en-US" sz="2200" dirty="0">
                <a:solidFill>
                  <a:schemeClr val="accent3">
                    <a:lumMod val="25000"/>
                  </a:schemeClr>
                </a:solidFill>
                <a:latin typeface="Abadi" panose="020B0604020104020204" pitchFamily="34" charset="0"/>
              </a:rPr>
              <a:t>the distances between a launch site to its proximities. </a:t>
            </a:r>
            <a:r>
              <a:rPr lang="en-US" sz="2200" dirty="0" smtClean="0">
                <a:solidFill>
                  <a:schemeClr val="accent3">
                    <a:lumMod val="25000"/>
                  </a:schemeClr>
                </a:solidFill>
                <a:latin typeface="Abadi" panose="020B0604020104020204" pitchFamily="34" charset="0"/>
              </a:rPr>
              <a:t>Answered several questions:</a:t>
            </a:r>
            <a:endParaRPr lang="en-US" sz="2000" dirty="0" smtClean="0">
              <a:latin typeface="Abadi" panose="020B0604020104020204"/>
            </a:endParaRPr>
          </a:p>
          <a:p>
            <a:pPr lvl="1">
              <a:buFontTx/>
              <a:buChar char="̵"/>
            </a:pPr>
            <a:r>
              <a:rPr lang="en-US" sz="2000" dirty="0" smtClean="0">
                <a:latin typeface="Abadi" panose="020B0604020104020204"/>
              </a:rPr>
              <a:t>Are </a:t>
            </a:r>
            <a:r>
              <a:rPr lang="en-US" sz="2000" dirty="0">
                <a:latin typeface="Abadi" panose="020B0604020104020204"/>
              </a:rPr>
              <a:t>launch sites in close proximity to railways?</a:t>
            </a:r>
          </a:p>
          <a:p>
            <a:pPr lvl="1">
              <a:buFontTx/>
              <a:buChar char="̵"/>
            </a:pPr>
            <a:r>
              <a:rPr lang="en-US" sz="2000" dirty="0">
                <a:latin typeface="Abadi" panose="020B0604020104020204"/>
              </a:rPr>
              <a:t>Are launch sites in close proximity to highways?</a:t>
            </a:r>
          </a:p>
          <a:p>
            <a:pPr lvl="1">
              <a:buFontTx/>
              <a:buChar char="̵"/>
            </a:pPr>
            <a:r>
              <a:rPr lang="en-US" sz="2000" dirty="0">
                <a:latin typeface="Abadi" panose="020B0604020104020204"/>
              </a:rPr>
              <a:t>Are launch sites in close proximity to coastline?</a:t>
            </a:r>
          </a:p>
          <a:p>
            <a:pPr lvl="1">
              <a:buFontTx/>
              <a:buChar char="̵"/>
            </a:pPr>
            <a:r>
              <a:rPr lang="en-US" sz="2000" dirty="0">
                <a:latin typeface="Abadi" panose="020B0604020104020204"/>
              </a:rPr>
              <a:t>Do launch sites keep certain distance away from cities</a:t>
            </a:r>
            <a:r>
              <a:rPr lang="en-US" sz="2000" dirty="0" smtClean="0">
                <a:latin typeface="Abadi" panose="020B0604020104020204"/>
              </a:rPr>
              <a:t>?</a:t>
            </a:r>
          </a:p>
          <a:p>
            <a:r>
              <a:rPr lang="en-US" sz="2400" dirty="0" smtClean="0">
                <a:latin typeface="Abadi" panose="020B0604020104020204"/>
              </a:rPr>
              <a:t>Github</a:t>
            </a:r>
            <a:r>
              <a:rPr lang="en-US" sz="2400" dirty="0">
                <a:latin typeface="Abadi" panose="020B0604020104020204"/>
              </a:rPr>
              <a:t> link: </a:t>
            </a:r>
            <a:endParaRPr lang="en-US" sz="2400" dirty="0" smtClean="0">
              <a:latin typeface="Abadi" panose="020B0604020104020204"/>
            </a:endParaRPr>
          </a:p>
          <a:p>
            <a:pPr marL="457200" lvl="1" indent="0">
              <a:buNone/>
            </a:pPr>
            <a:r>
              <a:rPr lang="en-US" sz="2000" dirty="0" smtClean="0">
                <a:latin typeface="Abadi" panose="020B0604020104020204"/>
                <a:hlinkClick r:id="rId2"/>
              </a:rPr>
              <a:t>https</a:t>
            </a:r>
            <a:r>
              <a:rPr lang="en-US" sz="2000" dirty="0">
                <a:latin typeface="Abadi" panose="020B0604020104020204"/>
                <a:hlinkClick r:id="rId2"/>
              </a:rPr>
              <a:t>://github.com/Stoach/Data-Science-Capstone/blob/main/lab_jupyter_launch_site_location.ipynb</a:t>
            </a:r>
            <a:endParaRPr lang="en-US" sz="2000" dirty="0">
              <a:latin typeface="Abadi" panose="020B0604020104020204"/>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450586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3040"/>
            <a:ext cx="9745589" cy="4713923"/>
          </a:xfrm>
          <a:prstGeom prst="rect">
            <a:avLst/>
          </a:prstGeom>
        </p:spPr>
        <p:txBody>
          <a:bodyPr vert="horz" lIns="91440" tIns="45720" rIns="91440" bIns="45720" rtlCol="0" anchor="t">
            <a:noAutofit/>
          </a:bodyPr>
          <a:lstStyle/>
          <a:p>
            <a:pPr>
              <a:lnSpc>
                <a:spcPct val="100000"/>
              </a:lnSpc>
              <a:spcBef>
                <a:spcPts val="1400"/>
              </a:spcBef>
            </a:pPr>
            <a:r>
              <a:rPr lang="en-US" sz="2000" dirty="0"/>
              <a:t>Build a Plotly Dash to perform interactive visual analytics on SpaceX launch data in real-time</a:t>
            </a:r>
          </a:p>
          <a:p>
            <a:pPr>
              <a:lnSpc>
                <a:spcPct val="100000"/>
              </a:lnSpc>
              <a:spcBef>
                <a:spcPts val="1400"/>
              </a:spcBef>
            </a:pPr>
            <a:r>
              <a:rPr lang="en-US" sz="2000" dirty="0" smtClean="0">
                <a:solidFill>
                  <a:schemeClr val="accent3">
                    <a:lumMod val="25000"/>
                  </a:schemeClr>
                </a:solidFill>
                <a:latin typeface="Abadi" panose="020B0604020104020204" pitchFamily="34" charset="0"/>
              </a:rPr>
              <a:t>We added the following plots / graphs:</a:t>
            </a:r>
          </a:p>
          <a:p>
            <a:pPr lvl="1">
              <a:lnSpc>
                <a:spcPct val="100000"/>
              </a:lnSpc>
              <a:buFontTx/>
              <a:buChar char="­"/>
            </a:pPr>
            <a:r>
              <a:rPr lang="en-US" sz="1800" dirty="0" smtClean="0">
                <a:solidFill>
                  <a:schemeClr val="accent3">
                    <a:lumMod val="25000"/>
                  </a:schemeClr>
                </a:solidFill>
                <a:latin typeface="Abadi" panose="020B0604020104020204" pitchFamily="34" charset="0"/>
              </a:rPr>
              <a:t>Pie chart depicting </a:t>
            </a:r>
            <a:r>
              <a:rPr lang="en-US" sz="1800" dirty="0">
                <a:solidFill>
                  <a:schemeClr val="accent3">
                    <a:lumMod val="25000"/>
                  </a:schemeClr>
                </a:solidFill>
                <a:latin typeface="Abadi" panose="020B0604020104020204" pitchFamily="34" charset="0"/>
              </a:rPr>
              <a:t>t</a:t>
            </a:r>
            <a:r>
              <a:rPr lang="en-US" sz="1800" dirty="0" smtClean="0">
                <a:solidFill>
                  <a:schemeClr val="accent3">
                    <a:lumMod val="25000"/>
                  </a:schemeClr>
                </a:solidFill>
                <a:latin typeface="Abadi" panose="020B0604020104020204" pitchFamily="34" charset="0"/>
              </a:rPr>
              <a:t>otal success launches by site </a:t>
            </a:r>
          </a:p>
          <a:p>
            <a:pPr lvl="1">
              <a:lnSpc>
                <a:spcPct val="100000"/>
              </a:lnSpc>
              <a:buFontTx/>
              <a:buChar char="­"/>
            </a:pPr>
            <a:r>
              <a:rPr lang="en-US" sz="1800" dirty="0" smtClean="0">
                <a:solidFill>
                  <a:schemeClr val="accent3">
                    <a:lumMod val="25000"/>
                  </a:schemeClr>
                </a:solidFill>
                <a:latin typeface="Abadi" panose="020B0604020104020204" pitchFamily="34" charset="0"/>
              </a:rPr>
              <a:t>Scatter chart illustrating correlation between payload mass and launch success</a:t>
            </a:r>
          </a:p>
          <a:p>
            <a:pPr>
              <a:lnSpc>
                <a:spcPct val="100000"/>
              </a:lnSpc>
              <a:spcBef>
                <a:spcPts val="1400"/>
              </a:spcBef>
            </a:pPr>
            <a:r>
              <a:rPr lang="en-US" sz="2000" dirty="0" smtClean="0">
                <a:solidFill>
                  <a:schemeClr val="accent3">
                    <a:lumMod val="25000"/>
                  </a:schemeClr>
                </a:solidFill>
                <a:latin typeface="Abadi" panose="020B0604020104020204" pitchFamily="34" charset="0"/>
              </a:rPr>
              <a:t>After visual analysis we answered the five questions:</a:t>
            </a:r>
          </a:p>
          <a:p>
            <a:pPr lvl="1">
              <a:buFont typeface="Calibri" panose="020F0502020204030204" pitchFamily="34" charset="0"/>
              <a:buChar char="­"/>
            </a:pPr>
            <a:r>
              <a:rPr lang="en-US" sz="1800" dirty="0">
                <a:latin typeface="Abadi" panose="020B0604020104020204"/>
              </a:rPr>
              <a:t>Which site has the largest successful launches?</a:t>
            </a:r>
          </a:p>
          <a:p>
            <a:pPr lvl="1">
              <a:buFont typeface="Calibri" panose="020F0502020204030204" pitchFamily="34" charset="0"/>
              <a:buChar char="­"/>
            </a:pPr>
            <a:r>
              <a:rPr lang="en-US" sz="1800" dirty="0">
                <a:latin typeface="Abadi" panose="020B0604020104020204"/>
              </a:rPr>
              <a:t>Which site has the highest launch success rate?</a:t>
            </a:r>
          </a:p>
          <a:p>
            <a:pPr lvl="1">
              <a:buFont typeface="Calibri" panose="020F0502020204030204" pitchFamily="34" charset="0"/>
              <a:buChar char="­"/>
            </a:pPr>
            <a:r>
              <a:rPr lang="en-US" sz="1800" dirty="0">
                <a:latin typeface="Abadi" panose="020B0604020104020204"/>
              </a:rPr>
              <a:t>Which payload range(s) has the highest launch success rate?</a:t>
            </a:r>
          </a:p>
          <a:p>
            <a:pPr lvl="1">
              <a:buFont typeface="Calibri" panose="020F0502020204030204" pitchFamily="34" charset="0"/>
              <a:buChar char="­"/>
            </a:pPr>
            <a:r>
              <a:rPr lang="en-US" sz="1800" dirty="0">
                <a:latin typeface="Abadi" panose="020B0604020104020204"/>
              </a:rPr>
              <a:t>Which payload range(s) has the lowest launch success rate?</a:t>
            </a:r>
          </a:p>
          <a:p>
            <a:pPr>
              <a:lnSpc>
                <a:spcPct val="100000"/>
              </a:lnSpc>
              <a:spcBef>
                <a:spcPts val="1400"/>
              </a:spcBef>
            </a:pPr>
            <a:r>
              <a:rPr lang="en-US" sz="2000" dirty="0" smtClean="0">
                <a:solidFill>
                  <a:schemeClr val="accent3">
                    <a:lumMod val="25000"/>
                  </a:schemeClr>
                </a:solidFill>
                <a:latin typeface="Abadi" panose="020B0604020104020204" pitchFamily="34" charset="0"/>
              </a:rPr>
              <a:t>GitHub URL:</a:t>
            </a:r>
          </a:p>
          <a:p>
            <a:pPr marL="457200" lvl="1" indent="0">
              <a:lnSpc>
                <a:spcPct val="100000"/>
              </a:lnSpc>
              <a:spcBef>
                <a:spcPts val="1400"/>
              </a:spcBef>
              <a:buNone/>
            </a:pPr>
            <a:r>
              <a:rPr lang="en-US" sz="2000" dirty="0">
                <a:hlinkClick r:id="rId3"/>
              </a:rPr>
              <a:t>https://github.com/Stoach/Data-Science-Capstone/blob/main/spacex_dash_app.py</a:t>
            </a:r>
            <a:endParaRPr lang="en-US" sz="20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1536" y="997609"/>
            <a:ext cx="5693497" cy="5346919"/>
          </a:xfrm>
          <a:prstGeom prst="rect">
            <a:avLst/>
          </a:prstGeom>
        </p:spPr>
        <p:txBody>
          <a:bodyPr>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L</a:t>
            </a:r>
            <a:r>
              <a:rPr lang="en-US" sz="2400" dirty="0" smtClean="0">
                <a:solidFill>
                  <a:schemeClr val="accent3">
                    <a:lumMod val="25000"/>
                  </a:schemeClr>
                </a:solidFill>
                <a:latin typeface="Abadi" panose="020B0604020104020204" pitchFamily="34" charset="0"/>
              </a:rPr>
              <a:t>oaded </a:t>
            </a:r>
            <a:r>
              <a:rPr lang="en-US" sz="2400" dirty="0">
                <a:solidFill>
                  <a:schemeClr val="accent3">
                    <a:lumMod val="25000"/>
                  </a:schemeClr>
                </a:solidFill>
                <a:latin typeface="Abadi" panose="020B0604020104020204" pitchFamily="34" charset="0"/>
              </a:rPr>
              <a:t>the data using numpy and pandas, </a:t>
            </a:r>
            <a:r>
              <a:rPr lang="en-US" sz="2400" dirty="0" smtClean="0">
                <a:solidFill>
                  <a:schemeClr val="accent3">
                    <a:lumMod val="25000"/>
                  </a:schemeClr>
                </a:solidFill>
                <a:latin typeface="Abadi" panose="020B0604020104020204" pitchFamily="34" charset="0"/>
              </a:rPr>
              <a:t>transformed and split </a:t>
            </a:r>
            <a:r>
              <a:rPr lang="en-US" sz="2400" dirty="0">
                <a:solidFill>
                  <a:schemeClr val="accent3">
                    <a:lumMod val="25000"/>
                  </a:schemeClr>
                </a:solidFill>
                <a:latin typeface="Abadi" panose="020B0604020104020204" pitchFamily="34" charset="0"/>
              </a:rPr>
              <a:t>our data into training and testing.</a:t>
            </a:r>
          </a:p>
          <a:p>
            <a:pPr>
              <a:lnSpc>
                <a:spcPct val="100000"/>
              </a:lnSpc>
              <a:spcBef>
                <a:spcPts val="1400"/>
              </a:spcBef>
            </a:pPr>
            <a:r>
              <a:rPr lang="en-US" sz="2400" dirty="0">
                <a:solidFill>
                  <a:schemeClr val="accent3">
                    <a:lumMod val="25000"/>
                  </a:schemeClr>
                </a:solidFill>
                <a:latin typeface="Abadi" panose="020B0604020104020204" pitchFamily="34" charset="0"/>
              </a:rPr>
              <a:t>We built different machine learning models and tune different hyperparameters using GridSearchCV.</a:t>
            </a:r>
          </a:p>
          <a:p>
            <a:pPr>
              <a:lnSpc>
                <a:spcPct val="100000"/>
              </a:lnSpc>
              <a:spcBef>
                <a:spcPts val="1400"/>
              </a:spcBef>
            </a:pPr>
            <a:r>
              <a:rPr lang="en-US" sz="2400" dirty="0" smtClean="0">
                <a:solidFill>
                  <a:schemeClr val="accent3">
                    <a:lumMod val="25000"/>
                  </a:schemeClr>
                </a:solidFill>
                <a:latin typeface="Abadi" panose="020B0604020104020204" pitchFamily="34" charset="0"/>
              </a:rPr>
              <a:t>We </a:t>
            </a:r>
            <a:r>
              <a:rPr lang="en-US" sz="2400" dirty="0">
                <a:solidFill>
                  <a:schemeClr val="accent3">
                    <a:lumMod val="25000"/>
                  </a:schemeClr>
                </a:solidFill>
                <a:latin typeface="Abadi" panose="020B0604020104020204" pitchFamily="34" charset="0"/>
              </a:rPr>
              <a:t>found the best performing classification model.</a:t>
            </a:r>
          </a:p>
          <a:p>
            <a:pPr>
              <a:lnSpc>
                <a:spcPct val="100000"/>
              </a:lnSpc>
              <a:spcBef>
                <a:spcPts val="1400"/>
              </a:spcBef>
            </a:pPr>
            <a:r>
              <a:rPr lang="en-US" sz="2400" dirty="0" smtClean="0">
                <a:solidFill>
                  <a:schemeClr val="accent3">
                    <a:lumMod val="25000"/>
                  </a:schemeClr>
                </a:solidFill>
                <a:latin typeface="Abadi"/>
              </a:rPr>
              <a:t>Notebook Link:</a:t>
            </a:r>
          </a:p>
          <a:p>
            <a:pPr marL="457200" lvl="1" indent="0">
              <a:buNone/>
            </a:pPr>
            <a:r>
              <a:rPr lang="en-US" sz="1800" dirty="0">
                <a:hlinkClick r:id="rId2"/>
              </a:rPr>
              <a:t>https://github.com/Stoach/Data-Science-Capstone/blob/main/SpaceX_Machine%20Learning%20Prediction_Part_5.ipynb</a:t>
            </a:r>
            <a:endParaRPr lang="en-US" sz="18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26468" y="168535"/>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2" name="Picture 1"/>
          <p:cNvPicPr>
            <a:picLocks noChangeAspect="1"/>
          </p:cNvPicPr>
          <p:nvPr/>
        </p:nvPicPr>
        <p:blipFill>
          <a:blip r:embed="rId3"/>
          <a:stretch>
            <a:fillRect/>
          </a:stretch>
        </p:blipFill>
        <p:spPr>
          <a:xfrm>
            <a:off x="6622109" y="731593"/>
            <a:ext cx="4744586" cy="6049107"/>
          </a:xfrm>
          <a:prstGeom prst="rect">
            <a:avLst/>
          </a:prstGeom>
        </p:spPr>
      </p:pic>
    </p:spTree>
    <p:extLst>
      <p:ext uri="{BB962C8B-B14F-4D97-AF65-F5344CB8AC3E}">
        <p14:creationId xmlns:p14="http://schemas.microsoft.com/office/powerpoint/2010/main" val="3686374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10512" y="1661016"/>
            <a:ext cx="4513180" cy="45891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a:t>
            </a:r>
            <a:r>
              <a:rPr lang="en-US" sz="2200" dirty="0" smtClean="0">
                <a:solidFill>
                  <a:schemeClr val="accent3">
                    <a:lumMod val="25000"/>
                  </a:schemeClr>
                </a:solidFill>
                <a:latin typeface="Abadi" panose="020B0604020104020204" pitchFamily="34" charset="0"/>
              </a:rPr>
              <a:t>results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Success rate kept increasing from 2013 until 2020.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a:t>
            </a:r>
            <a:r>
              <a:rPr lang="en-US" sz="2200" dirty="0" smtClean="0">
                <a:solidFill>
                  <a:schemeClr val="accent3">
                    <a:lumMod val="25000"/>
                  </a:schemeClr>
                </a:solidFill>
                <a:latin typeface="Abadi" panose="020B0604020104020204" pitchFamily="34" charset="0"/>
              </a:rPr>
              <a:t>results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Evaluated the following Algorithms:</a:t>
            </a:r>
          </a:p>
          <a:p>
            <a:pPr lvl="2">
              <a:lnSpc>
                <a:spcPct val="100000"/>
              </a:lnSpc>
              <a:spcBef>
                <a:spcPts val="600"/>
              </a:spcBef>
            </a:pPr>
            <a:r>
              <a:rPr lang="en-US" sz="1600" dirty="0" smtClean="0">
                <a:solidFill>
                  <a:schemeClr val="accent3">
                    <a:lumMod val="25000"/>
                  </a:schemeClr>
                </a:solidFill>
                <a:latin typeface="Abadi" panose="020B0604020104020204" pitchFamily="34" charset="0"/>
              </a:rPr>
              <a:t>Logistic Regression</a:t>
            </a:r>
          </a:p>
          <a:p>
            <a:pPr lvl="2">
              <a:lnSpc>
                <a:spcPct val="100000"/>
              </a:lnSpc>
              <a:spcBef>
                <a:spcPts val="600"/>
              </a:spcBef>
            </a:pPr>
            <a:r>
              <a:rPr lang="en-US" sz="1600" dirty="0" smtClean="0">
                <a:solidFill>
                  <a:schemeClr val="accent3">
                    <a:lumMod val="25000"/>
                  </a:schemeClr>
                </a:solidFill>
                <a:latin typeface="Abadi" panose="020B0604020104020204" pitchFamily="34" charset="0"/>
              </a:rPr>
              <a:t>SVM</a:t>
            </a:r>
          </a:p>
          <a:p>
            <a:pPr lvl="2">
              <a:lnSpc>
                <a:spcPct val="100000"/>
              </a:lnSpc>
              <a:spcBef>
                <a:spcPts val="600"/>
              </a:spcBef>
            </a:pPr>
            <a:r>
              <a:rPr lang="en-US" sz="1600" dirty="0" smtClean="0">
                <a:solidFill>
                  <a:schemeClr val="accent3">
                    <a:lumMod val="25000"/>
                  </a:schemeClr>
                </a:solidFill>
                <a:latin typeface="Abadi" panose="020B0604020104020204" pitchFamily="34" charset="0"/>
              </a:rPr>
              <a:t>Decision trees</a:t>
            </a:r>
          </a:p>
          <a:p>
            <a:pPr lvl="2">
              <a:lnSpc>
                <a:spcPct val="100000"/>
              </a:lnSpc>
              <a:spcBef>
                <a:spcPts val="600"/>
              </a:spcBef>
            </a:pPr>
            <a:r>
              <a:rPr lang="en-US" sz="1600" dirty="0" smtClean="0">
                <a:solidFill>
                  <a:schemeClr val="accent3">
                    <a:lumMod val="25000"/>
                  </a:schemeClr>
                </a:solidFill>
                <a:latin typeface="Abadi" panose="020B0604020104020204" pitchFamily="34" charset="0"/>
              </a:rPr>
              <a:t>K Nearest Neighbors </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All algorithms scored the same with 0.8333333</a:t>
            </a:r>
          </a:p>
          <a:p>
            <a:pPr lvl="2">
              <a:lnSpc>
                <a:spcPct val="100000"/>
              </a:lnSpc>
              <a:spcBef>
                <a:spcPts val="1400"/>
              </a:spcBef>
            </a:pPr>
            <a:endParaRPr lang="en-US" sz="1400" dirty="0" smtClean="0">
              <a:solidFill>
                <a:schemeClr val="accent3">
                  <a:lumMod val="25000"/>
                </a:schemeClr>
              </a:solidFill>
              <a:latin typeface="Abadi" panose="020B0604020104020204" pitchFamily="34" charset="0"/>
            </a:endParaRPr>
          </a:p>
          <a:p>
            <a:pPr lvl="2">
              <a:lnSpc>
                <a:spcPct val="100000"/>
              </a:lnSpc>
              <a:spcBef>
                <a:spcPts val="1400"/>
              </a:spcBef>
            </a:pPr>
            <a:endParaRPr lang="en-US" sz="1400" dirty="0" smtClean="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5182349" y="2305793"/>
            <a:ext cx="6716429" cy="3518961"/>
          </a:xfrm>
          <a:prstGeom prst="rect">
            <a:avLst/>
          </a:prstGeom>
        </p:spPr>
      </p:pic>
      <p:sp>
        <p:nvSpPr>
          <p:cNvPr id="3" name="Rectangle 2"/>
          <p:cNvSpPr/>
          <p:nvPr/>
        </p:nvSpPr>
        <p:spPr>
          <a:xfrm>
            <a:off x="5049078" y="1704864"/>
            <a:ext cx="5280701" cy="400110"/>
          </a:xfrm>
          <a:prstGeom prst="rect">
            <a:avLst/>
          </a:prstGeom>
        </p:spPr>
        <p:txBody>
          <a:bodyPr wrap="square">
            <a:spAutoFit/>
          </a:bodyPr>
          <a:lstStyle/>
          <a:p>
            <a:pPr marL="285750" indent="-285750">
              <a:lnSpc>
                <a:spcPct val="100000"/>
              </a:lnSpc>
              <a:spcBef>
                <a:spcPts val="140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Interactive analytics demo in screenshots</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24000"/>
            <a:ext cx="11168001" cy="404191"/>
          </a:xfrm>
          <a:prstGeom prst="rect">
            <a:avLst/>
          </a:prstGeom>
        </p:spPr>
        <p:txBody>
          <a:bodyPr>
            <a:normAutofit lnSpcReduction="10000"/>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Show a scatter plot of Flight Number vs. Launch </a:t>
            </a:r>
            <a:r>
              <a:rPr lang="en-CA" sz="2200" dirty="0" smtClean="0">
                <a:solidFill>
                  <a:schemeClr val="accent3">
                    <a:lumMod val="25000"/>
                  </a:schemeClr>
                </a:solidFill>
                <a:latin typeface="Abadi" panose="020B0604020104020204" pitchFamily="34" charset="0"/>
              </a:rPr>
              <a:t>Site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2065865"/>
            <a:ext cx="10996419" cy="2141050"/>
          </a:xfrm>
          <a:prstGeom prst="rect">
            <a:avLst/>
          </a:prstGeom>
        </p:spPr>
      </p:pic>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864971" y="4408842"/>
            <a:ext cx="11168001" cy="19166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CA" sz="2200" dirty="0" smtClean="0">
                <a:solidFill>
                  <a:schemeClr val="accent3">
                    <a:lumMod val="25000"/>
                  </a:schemeClr>
                </a:solidFill>
                <a:latin typeface="Abadi" panose="020B0604020104020204" pitchFamily="34" charset="0"/>
              </a:rPr>
              <a:t>Explanation:</a:t>
            </a:r>
          </a:p>
          <a:p>
            <a:pPr>
              <a:lnSpc>
                <a:spcPct val="100000"/>
              </a:lnSpc>
              <a:spcBef>
                <a:spcPts val="1400"/>
              </a:spcBef>
            </a:pPr>
            <a:r>
              <a:rPr lang="en-CA" sz="1800" dirty="0" smtClean="0">
                <a:solidFill>
                  <a:schemeClr val="accent3">
                    <a:lumMod val="25000"/>
                  </a:schemeClr>
                </a:solidFill>
                <a:latin typeface="Abadi" panose="020B0604020104020204" pitchFamily="34" charset="0"/>
              </a:rPr>
              <a:t>CCAFS SLC 40 </a:t>
            </a:r>
            <a:r>
              <a:rPr lang="en-CA" sz="1800" dirty="0">
                <a:solidFill>
                  <a:schemeClr val="accent3">
                    <a:lumMod val="25000"/>
                  </a:schemeClr>
                </a:solidFill>
                <a:latin typeface="Abadi" panose="020B0604020104020204" pitchFamily="34" charset="0"/>
              </a:rPr>
              <a:t>has highest numbers of </a:t>
            </a:r>
            <a:r>
              <a:rPr lang="en-CA" sz="1800" dirty="0" smtClean="0">
                <a:solidFill>
                  <a:schemeClr val="accent3">
                    <a:lumMod val="25000"/>
                  </a:schemeClr>
                </a:solidFill>
                <a:latin typeface="Abadi" panose="020B0604020104020204" pitchFamily="34" charset="0"/>
              </a:rPr>
              <a:t>launches.  </a:t>
            </a:r>
            <a:r>
              <a:rPr lang="en-CA" sz="1800" dirty="0">
                <a:solidFill>
                  <a:schemeClr val="accent3">
                    <a:lumMod val="25000"/>
                  </a:schemeClr>
                </a:solidFill>
                <a:latin typeface="Abadi" panose="020B0604020104020204" pitchFamily="34" charset="0"/>
              </a:rPr>
              <a:t>Class 0 and 1 occurrences are </a:t>
            </a:r>
            <a:r>
              <a:rPr lang="en-CA" sz="1800" dirty="0" smtClean="0">
                <a:solidFill>
                  <a:schemeClr val="accent3">
                    <a:lumMod val="25000"/>
                  </a:schemeClr>
                </a:solidFill>
                <a:latin typeface="Abadi" panose="020B0604020104020204" pitchFamily="34" charset="0"/>
              </a:rPr>
              <a:t>close</a:t>
            </a:r>
          </a:p>
          <a:p>
            <a:pPr>
              <a:lnSpc>
                <a:spcPct val="100000"/>
              </a:lnSpc>
              <a:spcBef>
                <a:spcPts val="1400"/>
              </a:spcBef>
            </a:pPr>
            <a:r>
              <a:rPr lang="en-CA" sz="1800" dirty="0" smtClean="0">
                <a:solidFill>
                  <a:schemeClr val="accent3">
                    <a:lumMod val="25000"/>
                  </a:schemeClr>
                </a:solidFill>
                <a:latin typeface="Abadi" panose="020B0604020104020204" pitchFamily="34" charset="0"/>
              </a:rPr>
              <a:t>VAFB SCL 4E has least amount of launches.  Class 1 occurrences are significantly greater than class 0.</a:t>
            </a:r>
          </a:p>
          <a:p>
            <a:pPr>
              <a:lnSpc>
                <a:spcPct val="100000"/>
              </a:lnSpc>
              <a:spcBef>
                <a:spcPts val="1400"/>
              </a:spcBef>
            </a:pPr>
            <a:r>
              <a:rPr lang="en-CA" sz="1800" dirty="0" smtClean="0">
                <a:solidFill>
                  <a:schemeClr val="accent3">
                    <a:lumMod val="25000"/>
                  </a:schemeClr>
                </a:solidFill>
                <a:latin typeface="Abadi" panose="020B0604020104020204" pitchFamily="34" charset="0"/>
              </a:rPr>
              <a:t>Class 1 occurrences are greater for later flights are all three launch sites.   They are getting better at it. </a:t>
            </a:r>
          </a:p>
          <a:p>
            <a:pPr marL="0" indent="0">
              <a:lnSpc>
                <a:spcPct val="100000"/>
              </a:lnSpc>
              <a:spcBef>
                <a:spcPts val="1400"/>
              </a:spcBef>
              <a:buNone/>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64147"/>
            <a:ext cx="10993476" cy="625034"/>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770011" y="2010343"/>
            <a:ext cx="10981322" cy="2256857"/>
          </a:xfrm>
          <a:prstGeom prst="rect">
            <a:avLst/>
          </a:prstGeom>
        </p:spPr>
      </p:pic>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57857" y="4400878"/>
            <a:ext cx="10993476" cy="220312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smtClean="0">
                <a:solidFill>
                  <a:schemeClr val="accent3">
                    <a:lumMod val="25000"/>
                  </a:schemeClr>
                </a:solidFill>
                <a:latin typeface="Abadi" panose="020B0604020104020204" pitchFamily="34" charset="0"/>
              </a:rPr>
              <a:t>Explanations:</a:t>
            </a:r>
          </a:p>
          <a:p>
            <a:pPr>
              <a:lnSpc>
                <a:spcPct val="100000"/>
              </a:lnSpc>
              <a:spcBef>
                <a:spcPts val="1400"/>
              </a:spcBef>
            </a:pPr>
            <a:r>
              <a:rPr lang="en-US" sz="2000" dirty="0" smtClean="0">
                <a:latin typeface="Abadi" panose="020B0604020104020204"/>
              </a:rPr>
              <a:t>Note for VAFB-SLC launch site </a:t>
            </a:r>
            <a:r>
              <a:rPr lang="en-US" sz="2000" dirty="0">
                <a:latin typeface="Abadi" panose="020B0604020104020204"/>
              </a:rPr>
              <a:t>there are no rockets launched for </a:t>
            </a:r>
            <a:r>
              <a:rPr lang="en-US" sz="2000" dirty="0" smtClean="0">
                <a:latin typeface="Abadi" panose="020B0604020104020204"/>
              </a:rPr>
              <a:t>heavy payload </a:t>
            </a:r>
            <a:r>
              <a:rPr lang="en-US" sz="2000" dirty="0">
                <a:latin typeface="Abadi" panose="020B0604020104020204"/>
              </a:rPr>
              <a:t>mass(greater than 10000</a:t>
            </a:r>
            <a:r>
              <a:rPr lang="en-US" sz="2000" dirty="0" smtClean="0">
                <a:latin typeface="Abadi" panose="020B0604020104020204"/>
              </a:rPr>
              <a:t>).  </a:t>
            </a:r>
          </a:p>
          <a:p>
            <a:pPr>
              <a:lnSpc>
                <a:spcPct val="100000"/>
              </a:lnSpc>
              <a:spcBef>
                <a:spcPts val="1400"/>
              </a:spcBef>
            </a:pPr>
            <a:r>
              <a:rPr lang="en-US" sz="2000" dirty="0" smtClean="0">
                <a:solidFill>
                  <a:schemeClr val="accent3">
                    <a:lumMod val="25000"/>
                  </a:schemeClr>
                </a:solidFill>
                <a:latin typeface="Abadi" panose="020B0604020104020204" pitchFamily="34" charset="0"/>
              </a:rPr>
              <a:t>CCAFS SLC 40 has a lot of launches less than 8000 and higher occurrence of class 1 for heavy payload (greater than 12000).  </a:t>
            </a:r>
          </a:p>
          <a:p>
            <a:pPr>
              <a:lnSpc>
                <a:spcPct val="100000"/>
              </a:lnSpc>
              <a:spcBef>
                <a:spcPts val="1400"/>
              </a:spcBef>
            </a:pPr>
            <a:r>
              <a:rPr lang="en-US" sz="2000" dirty="0" smtClean="0">
                <a:solidFill>
                  <a:schemeClr val="accent3">
                    <a:lumMod val="25000"/>
                  </a:schemeClr>
                </a:solidFill>
                <a:latin typeface="Abadi" panose="020B0604020104020204" pitchFamily="34" charset="0"/>
              </a:rPr>
              <a:t>KSC LC 30A used for light, middle and heavy payloads.  Overall high occurrence of class 1. </a:t>
            </a:r>
          </a:p>
          <a:p>
            <a:pPr>
              <a:lnSpc>
                <a:spcPct val="100000"/>
              </a:lnSpc>
              <a:spcBef>
                <a:spcPts val="1400"/>
              </a:spcBef>
            </a:pPr>
            <a:endParaRPr lang="en-US" sz="2000" dirty="0" smtClean="0">
              <a:solidFill>
                <a:schemeClr val="accent3">
                  <a:lumMod val="25000"/>
                </a:schemeClr>
              </a:solidFill>
              <a:latin typeface="Abadi" panose="020B0604020104020204" pitchFamily="34" charset="0"/>
            </a:endParaRPr>
          </a:p>
          <a:p>
            <a:pPr>
              <a:lnSpc>
                <a:spcPct val="100000"/>
              </a:lnSpc>
              <a:spcBef>
                <a:spcPts val="1400"/>
              </a:spcBef>
            </a:pPr>
            <a:endParaRPr lang="en-US" sz="16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smtClean="0">
                <a:solidFill>
                  <a:schemeClr val="accent3">
                    <a:lumMod val="25000"/>
                  </a:schemeClr>
                </a:solidFill>
                <a:latin typeface="Abadi"/>
              </a:rPr>
              <a:t>Conclusion</a:t>
            </a: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smtClean="0">
                <a:latin typeface="Abadi" panose="020B0604020104020204" pitchFamily="34" charset="0"/>
              </a:rPr>
              <a:t>The plot illustrate that ES-L1</a:t>
            </a:r>
            <a:r>
              <a:rPr lang="en-US" sz="2200" dirty="0">
                <a:latin typeface="Abadi" panose="020B0604020104020204" pitchFamily="34" charset="0"/>
              </a:rPr>
              <a:t>, GEO, HEO, SSO, VLEO </a:t>
            </a:r>
            <a:r>
              <a:rPr lang="en-US" sz="2200" dirty="0" smtClean="0">
                <a:latin typeface="Abadi" panose="020B0604020104020204" pitchFamily="34" charset="0"/>
              </a:rPr>
              <a:t>had </a:t>
            </a:r>
            <a:r>
              <a:rPr lang="en-US" sz="2200" dirty="0">
                <a:latin typeface="Abadi" panose="020B0604020104020204" pitchFamily="34" charset="0"/>
              </a:rPr>
              <a:t>the most success rate</a:t>
            </a:r>
            <a:r>
              <a:rPr lang="en-US" sz="2200" dirty="0" smtClean="0">
                <a:latin typeface="Abadi" panose="020B0604020104020204" pitchFamily="34" charset="0"/>
              </a:rPr>
              <a:t>.</a:t>
            </a:r>
          </a:p>
          <a:p>
            <a:pPr>
              <a:lnSpc>
                <a:spcPct val="100000"/>
              </a:lnSpc>
              <a:spcBef>
                <a:spcPts val="1400"/>
              </a:spcBef>
            </a:pPr>
            <a:r>
              <a:rPr lang="en-US" sz="2200" dirty="0" smtClean="0">
                <a:latin typeface="Abadi" panose="020B0604020104020204" pitchFamily="34" charset="0"/>
              </a:rPr>
              <a:t>GTO had the lowest success rate. </a:t>
            </a:r>
            <a:endParaRPr lang="en-US" sz="2200" dirty="0">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5543745" y="1712163"/>
            <a:ext cx="5841590" cy="431341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20838"/>
            <a:ext cx="10894767" cy="1857822"/>
          </a:xfrm>
          <a:prstGeom prst="rect">
            <a:avLst/>
          </a:prstGeom>
        </p:spPr>
        <p:txBody>
          <a:bodyPr>
            <a:normAutofit/>
          </a:bodyPr>
          <a:lstStyle/>
          <a:p>
            <a:pPr>
              <a:lnSpc>
                <a:spcPct val="100000"/>
              </a:lnSpc>
              <a:spcBef>
                <a:spcPts val="1400"/>
              </a:spcBef>
            </a:pPr>
            <a:r>
              <a:rPr lang="en-US" sz="2000" dirty="0">
                <a:latin typeface="Abadi" panose="020B0604020104020204"/>
              </a:rPr>
              <a:t>You should see that in the LEO orbit the Success appears related to the number of flights; on the other hand, there seems to be no relationship between flight number when in GTO orbit</a:t>
            </a:r>
            <a:r>
              <a:rPr lang="en-US" sz="2000" dirty="0" smtClean="0">
                <a:latin typeface="Abadi" panose="020B0604020104020204"/>
              </a:rPr>
              <a:t>.</a:t>
            </a:r>
          </a:p>
          <a:p>
            <a:pPr>
              <a:lnSpc>
                <a:spcPct val="100000"/>
              </a:lnSpc>
              <a:spcBef>
                <a:spcPts val="1400"/>
              </a:spcBef>
            </a:pPr>
            <a:r>
              <a:rPr lang="en-US" sz="2000" dirty="0" smtClean="0">
                <a:solidFill>
                  <a:schemeClr val="accent3">
                    <a:lumMod val="25000"/>
                  </a:schemeClr>
                </a:solidFill>
                <a:latin typeface="Abadi" panose="020B0604020104020204" pitchFamily="34" charset="0"/>
              </a:rPr>
              <a:t>First 80 flights primarily targeted orbits LEO, ISS, PO, GTO, ES-L1 </a:t>
            </a: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0" y="3658200"/>
            <a:ext cx="10855902" cy="219015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26979" y="1456006"/>
            <a:ext cx="10923551" cy="2115533"/>
          </a:xfrm>
          <a:prstGeom prst="rect">
            <a:avLst/>
          </a:prstGeom>
        </p:spPr>
        <p:txBody>
          <a:bodyPr>
            <a:normAutofit lnSpcReduction="10000"/>
          </a:bodyPr>
          <a:lstStyle/>
          <a:p>
            <a:r>
              <a:rPr lang="en-US" sz="2200" dirty="0">
                <a:latin typeface="Abadi" panose="020B0604020104020204"/>
              </a:rPr>
              <a:t>With heavy payloads the successful landing or positive landing rate are more for </a:t>
            </a:r>
            <a:r>
              <a:rPr lang="en-US" sz="2200" dirty="0" smtClean="0">
                <a:latin typeface="Abadi" panose="020B0604020104020204"/>
              </a:rPr>
              <a:t>LEO </a:t>
            </a:r>
            <a:r>
              <a:rPr lang="en-US" sz="2200" dirty="0">
                <a:latin typeface="Abadi" panose="020B0604020104020204"/>
              </a:rPr>
              <a:t>and ISS.</a:t>
            </a:r>
          </a:p>
          <a:p>
            <a:r>
              <a:rPr lang="en-US" sz="2200" dirty="0">
                <a:latin typeface="Abadi" panose="020B0604020104020204"/>
              </a:rPr>
              <a:t>However for GTO we cannot distinguish this well as both positive landing rate and negative landing(unsuccessful mission) are both there here.</a:t>
            </a:r>
          </a:p>
          <a:p>
            <a:pPr>
              <a:lnSpc>
                <a:spcPct val="100000"/>
              </a:lnSpc>
              <a:spcBef>
                <a:spcPts val="1400"/>
              </a:spcBef>
            </a:pPr>
            <a:r>
              <a:rPr lang="en-US" sz="2200" dirty="0">
                <a:latin typeface="Abadi" panose="020B0604020104020204"/>
              </a:rPr>
              <a:t>With </a:t>
            </a:r>
            <a:r>
              <a:rPr lang="en-US" sz="2200" dirty="0" smtClean="0">
                <a:latin typeface="Abadi" panose="020B0604020104020204"/>
              </a:rPr>
              <a:t>lighter </a:t>
            </a:r>
            <a:r>
              <a:rPr lang="en-US" sz="2200" dirty="0">
                <a:latin typeface="Abadi" panose="020B0604020104020204"/>
              </a:rPr>
              <a:t>payloads the successful landing or positive landing rate are more for </a:t>
            </a:r>
            <a:r>
              <a:rPr lang="en-US" sz="2200" dirty="0" smtClean="0">
                <a:latin typeface="Abadi" panose="020B0604020104020204"/>
              </a:rPr>
              <a:t>SSO</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321972" y="3811308"/>
            <a:ext cx="11616744" cy="241508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407706" cy="3811588"/>
          </a:xfrm>
          <a:prstGeom prst="rect">
            <a:avLst/>
          </a:prstGeom>
        </p:spPr>
        <p:txBody>
          <a:bodyPr>
            <a:normAutofit/>
          </a:bodyPr>
          <a:lstStyle/>
          <a:p>
            <a:pPr>
              <a:lnSpc>
                <a:spcPct val="100000"/>
              </a:lnSpc>
              <a:spcBef>
                <a:spcPts val="1400"/>
              </a:spcBef>
            </a:pPr>
            <a:r>
              <a:rPr lang="en-US" dirty="0" smtClean="0">
                <a:latin typeface="Abadi" panose="020B0604020104020204"/>
              </a:rPr>
              <a:t>The line plot illustrates  </a:t>
            </a:r>
            <a:r>
              <a:rPr lang="en-US" dirty="0">
                <a:latin typeface="Abadi" panose="020B0604020104020204"/>
              </a:rPr>
              <a:t>the </a:t>
            </a:r>
            <a:r>
              <a:rPr lang="en-US" dirty="0" smtClean="0">
                <a:latin typeface="Abadi" panose="020B0604020104020204"/>
              </a:rPr>
              <a:t>success </a:t>
            </a:r>
            <a:r>
              <a:rPr lang="en-US" dirty="0">
                <a:latin typeface="Abadi" panose="020B0604020104020204"/>
              </a:rPr>
              <a:t>rate since 2013 kept increasing till 2020 </a:t>
            </a:r>
            <a:endParaRPr lang="en-US" dirty="0" smtClean="0">
              <a:latin typeface="Abadi" panose="020B0604020104020204"/>
            </a:endParaRPr>
          </a:p>
          <a:p>
            <a:pPr>
              <a:lnSpc>
                <a:spcPct val="100000"/>
              </a:lnSpc>
              <a:spcBef>
                <a:spcPts val="1400"/>
              </a:spcBef>
            </a:pPr>
            <a:r>
              <a:rPr lang="en-US" dirty="0" smtClean="0">
                <a:latin typeface="Abadi" panose="020B0604020104020204"/>
              </a:rPr>
              <a:t>There was a two point success rate dip between 2017 and 2018</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5722463" y="1904515"/>
            <a:ext cx="5563148" cy="357581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key distinct displays only unique launch sites in the launch_site column in the SPACEXTBL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stretch>
            <a:fillRect/>
          </a:stretch>
        </p:blipFill>
        <p:spPr>
          <a:xfrm>
            <a:off x="874144" y="3904170"/>
            <a:ext cx="3991154" cy="2719636"/>
          </a:xfrm>
          <a:prstGeom prst="rect">
            <a:avLst/>
          </a:prstGeom>
        </p:spPr>
      </p:pic>
      <p:pic>
        <p:nvPicPr>
          <p:cNvPr id="6" name="Picture 5"/>
          <p:cNvPicPr>
            <a:picLocks noChangeAspect="1"/>
          </p:cNvPicPr>
          <p:nvPr/>
        </p:nvPicPr>
        <p:blipFill>
          <a:blip r:embed="rId4"/>
          <a:stretch>
            <a:fillRect/>
          </a:stretch>
        </p:blipFill>
        <p:spPr>
          <a:xfrm>
            <a:off x="874144" y="2812669"/>
            <a:ext cx="7736816" cy="109150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40348" y="1446593"/>
            <a:ext cx="9745589" cy="1141862"/>
          </a:xfrm>
          <a:prstGeom prst="rect">
            <a:avLst/>
          </a:prstGeom>
        </p:spPr>
        <p:txBody>
          <a:bodyPr>
            <a:normAutofit/>
          </a:bodyPr>
          <a:lstStyle/>
          <a:p>
            <a:pPr>
              <a:lnSpc>
                <a:spcPct val="100000"/>
              </a:lnSpc>
              <a:spcBef>
                <a:spcPts val="1400"/>
              </a:spcBef>
            </a:pPr>
            <a:r>
              <a:rPr lang="en-US" dirty="0"/>
              <a:t>Display 5 records where launch sites begin with the string </a:t>
            </a:r>
            <a:r>
              <a:rPr lang="en-US" dirty="0" smtClean="0"/>
              <a:t>'CCA‘</a:t>
            </a:r>
          </a:p>
          <a:p>
            <a:pPr>
              <a:lnSpc>
                <a:spcPct val="100000"/>
              </a:lnSpc>
              <a:spcBef>
                <a:spcPts val="1400"/>
              </a:spcBef>
            </a:pPr>
            <a:r>
              <a:rPr lang="en-US" dirty="0" smtClean="0"/>
              <a:t>Note the key word like ‘CAA%’.  The % acts as a wild card. </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716938" y="2789274"/>
            <a:ext cx="10291031" cy="363793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Utilize the Sum() function on the payload_mass_kg_ column.  It displays the total payload mass for all row where the customer = ‘NASA (CRS)’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681380" y="3344682"/>
            <a:ext cx="10939490" cy="891720"/>
          </a:xfrm>
          <a:prstGeom prst="rect">
            <a:avLst/>
          </a:prstGeom>
        </p:spPr>
      </p:pic>
      <p:pic>
        <p:nvPicPr>
          <p:cNvPr id="7" name="Picture 6"/>
          <p:cNvPicPr>
            <a:picLocks noChangeAspect="1"/>
          </p:cNvPicPr>
          <p:nvPr/>
        </p:nvPicPr>
        <p:blipFill>
          <a:blip r:embed="rId4"/>
          <a:stretch>
            <a:fillRect/>
          </a:stretch>
        </p:blipFill>
        <p:spPr>
          <a:xfrm>
            <a:off x="681380" y="4486650"/>
            <a:ext cx="2714625" cy="1276350"/>
          </a:xfrm>
          <a:prstGeom prst="rect">
            <a:avLst/>
          </a:prstGeom>
        </p:spPr>
      </p:pic>
    </p:spTree>
    <p:extLst>
      <p:ext uri="{BB962C8B-B14F-4D97-AF65-F5344CB8AC3E}">
        <p14:creationId xmlns:p14="http://schemas.microsoft.com/office/powerpoint/2010/main" val="275075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Utilize the avg() function to calculate the payload mass for booster version F9 v1.1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p:cNvPicPr>
            <a:picLocks noChangeAspect="1"/>
          </p:cNvPicPr>
          <p:nvPr/>
        </p:nvPicPr>
        <p:blipFill>
          <a:blip r:embed="rId3"/>
          <a:stretch>
            <a:fillRect/>
          </a:stretch>
        </p:blipFill>
        <p:spPr>
          <a:xfrm>
            <a:off x="1104141" y="2861310"/>
            <a:ext cx="10858991" cy="831801"/>
          </a:xfrm>
          <a:prstGeom prst="rect">
            <a:avLst/>
          </a:prstGeom>
        </p:spPr>
      </p:pic>
      <p:pic>
        <p:nvPicPr>
          <p:cNvPr id="7" name="Picture 6"/>
          <p:cNvPicPr>
            <a:picLocks noChangeAspect="1"/>
          </p:cNvPicPr>
          <p:nvPr/>
        </p:nvPicPr>
        <p:blipFill>
          <a:blip r:embed="rId4"/>
          <a:stretch>
            <a:fillRect/>
          </a:stretch>
        </p:blipFill>
        <p:spPr>
          <a:xfrm>
            <a:off x="1015365" y="4100094"/>
            <a:ext cx="1976410" cy="1239443"/>
          </a:xfrm>
          <a:prstGeom prst="rect">
            <a:avLst/>
          </a:prstGeom>
        </p:spPr>
      </p:pic>
    </p:spTree>
    <p:extLst>
      <p:ext uri="{BB962C8B-B14F-4D97-AF65-F5344CB8AC3E}">
        <p14:creationId xmlns:p14="http://schemas.microsoft.com/office/powerpoint/2010/main" val="13505463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By using the MIN() function on the data column, we can fetch the earliest or minimum date of a successful landing outcome on a ground.   Note the criteria of the where clause.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p:cNvPicPr>
            <a:picLocks noChangeAspect="1"/>
          </p:cNvPicPr>
          <p:nvPr/>
        </p:nvPicPr>
        <p:blipFill>
          <a:blip r:embed="rId3"/>
          <a:stretch>
            <a:fillRect/>
          </a:stretch>
        </p:blipFill>
        <p:spPr>
          <a:xfrm>
            <a:off x="770011" y="4861299"/>
            <a:ext cx="2803406" cy="1006748"/>
          </a:xfrm>
          <a:prstGeom prst="rect">
            <a:avLst/>
          </a:prstGeom>
        </p:spPr>
      </p:pic>
      <p:pic>
        <p:nvPicPr>
          <p:cNvPr id="7" name="Picture 6"/>
          <p:cNvPicPr>
            <a:picLocks noChangeAspect="1"/>
          </p:cNvPicPr>
          <p:nvPr/>
        </p:nvPicPr>
        <p:blipFill>
          <a:blip r:embed="rId4"/>
          <a:stretch>
            <a:fillRect/>
          </a:stretch>
        </p:blipFill>
        <p:spPr>
          <a:xfrm>
            <a:off x="770011" y="3240599"/>
            <a:ext cx="11179334" cy="88277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06352"/>
          </a:xfrm>
          <a:prstGeom prst="rect">
            <a:avLst/>
          </a:prstGeom>
        </p:spPr>
        <p:txBody>
          <a:bodyPr lIns="91440" tIns="45720" rIns="91440" bIns="45720" anchor="t">
            <a:normAutofit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select the booster_version column from the SPACEXTBL with two where clause criteria.   We use the AND clause because both condition must be true.   </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770010" y="2980720"/>
            <a:ext cx="11241476" cy="1005280"/>
          </a:xfrm>
          <a:prstGeom prst="rect">
            <a:avLst/>
          </a:prstGeom>
        </p:spPr>
      </p:pic>
      <p:pic>
        <p:nvPicPr>
          <p:cNvPr id="3" name="Picture 2"/>
          <p:cNvPicPr>
            <a:picLocks noChangeAspect="1"/>
          </p:cNvPicPr>
          <p:nvPr/>
        </p:nvPicPr>
        <p:blipFill>
          <a:blip r:embed="rId4"/>
          <a:stretch>
            <a:fillRect/>
          </a:stretch>
        </p:blipFill>
        <p:spPr>
          <a:xfrm>
            <a:off x="770012" y="4350057"/>
            <a:ext cx="2860312" cy="215847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84245" y="1455576"/>
            <a:ext cx="10406743" cy="4971635"/>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600" dirty="0">
                <a:solidFill>
                  <a:schemeClr val="accent3">
                    <a:lumMod val="25000"/>
                  </a:schemeClr>
                </a:solidFill>
                <a:latin typeface="Abadi" panose="020B0604020104020204" pitchFamily="34" charset="0"/>
              </a:rPr>
              <a:t>Summary of </a:t>
            </a:r>
            <a:r>
              <a:rPr lang="en-US" sz="2600" dirty="0" smtClean="0">
                <a:solidFill>
                  <a:schemeClr val="accent3">
                    <a:lumMod val="25000"/>
                  </a:schemeClr>
                </a:solidFill>
                <a:latin typeface="Abadi" panose="020B0604020104020204" pitchFamily="34" charset="0"/>
              </a:rPr>
              <a:t>methodologies</a:t>
            </a:r>
          </a:p>
          <a:p>
            <a:pPr lvl="1">
              <a:lnSpc>
                <a:spcPct val="100000"/>
              </a:lnSpc>
              <a:spcBef>
                <a:spcPts val="1400"/>
              </a:spcBef>
              <a:buFontTx/>
              <a:buChar char="-"/>
            </a:pPr>
            <a:r>
              <a:rPr lang="en-US" sz="1800" dirty="0" smtClean="0">
                <a:solidFill>
                  <a:schemeClr val="accent3">
                    <a:lumMod val="25000"/>
                  </a:schemeClr>
                </a:solidFill>
                <a:latin typeface="Abadi" panose="020B0604020104020204" pitchFamily="34" charset="0"/>
              </a:rPr>
              <a:t>Two Data Collection approaches</a:t>
            </a:r>
          </a:p>
          <a:p>
            <a:pPr lvl="2">
              <a:lnSpc>
                <a:spcPct val="100000"/>
              </a:lnSpc>
              <a:spcBef>
                <a:spcPts val="1400"/>
              </a:spcBef>
              <a:buFontTx/>
              <a:buChar char="-"/>
            </a:pPr>
            <a:r>
              <a:rPr lang="en-US" sz="1400" dirty="0" smtClean="0">
                <a:solidFill>
                  <a:schemeClr val="accent3">
                    <a:lumMod val="25000"/>
                  </a:schemeClr>
                </a:solidFill>
                <a:latin typeface="Abadi" panose="020B0604020104020204" pitchFamily="34" charset="0"/>
              </a:rPr>
              <a:t>SpaceX API using</a:t>
            </a:r>
            <a:endParaRPr lang="en-US" sz="1400" dirty="0">
              <a:solidFill>
                <a:schemeClr val="accent3">
                  <a:lumMod val="25000"/>
                </a:schemeClr>
              </a:solidFill>
              <a:latin typeface="Abadi" panose="020B0604020104020204" pitchFamily="34" charset="0"/>
            </a:endParaRPr>
          </a:p>
          <a:p>
            <a:pPr lvl="2">
              <a:lnSpc>
                <a:spcPct val="100000"/>
              </a:lnSpc>
              <a:spcBef>
                <a:spcPts val="1400"/>
              </a:spcBef>
              <a:buFontTx/>
              <a:buChar char="-"/>
            </a:pPr>
            <a:r>
              <a:rPr lang="en-US" sz="1400" dirty="0" smtClean="0">
                <a:solidFill>
                  <a:schemeClr val="accent3">
                    <a:lumMod val="25000"/>
                  </a:schemeClr>
                </a:solidFill>
                <a:latin typeface="Abadi" panose="020B0604020104020204" pitchFamily="34" charset="0"/>
              </a:rPr>
              <a:t>Web Scraping from Wikipedia</a:t>
            </a:r>
          </a:p>
          <a:p>
            <a:pPr lvl="1">
              <a:lnSpc>
                <a:spcPct val="100000"/>
              </a:lnSpc>
              <a:spcBef>
                <a:spcPts val="1400"/>
              </a:spcBef>
              <a:buFontTx/>
              <a:buChar char="-"/>
            </a:pPr>
            <a:r>
              <a:rPr lang="en-US" sz="1800" dirty="0" smtClean="0">
                <a:solidFill>
                  <a:schemeClr val="accent3">
                    <a:lumMod val="25000"/>
                  </a:schemeClr>
                </a:solidFill>
                <a:latin typeface="Abadi" panose="020B0604020104020204" pitchFamily="34" charset="0"/>
              </a:rPr>
              <a:t>Data Wrangling </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a:t>
            </a:r>
            <a:r>
              <a:rPr lang="en-US" sz="1800" dirty="0" smtClean="0">
                <a:solidFill>
                  <a:schemeClr val="accent3">
                    <a:lumMod val="25000"/>
                  </a:schemeClr>
                </a:solidFill>
                <a:latin typeface="Abadi" panose="020B0604020104020204" pitchFamily="34" charset="0"/>
              </a:rPr>
              <a:t>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600" dirty="0">
                <a:solidFill>
                  <a:schemeClr val="accent3">
                    <a:lumMod val="25000"/>
                  </a:schemeClr>
                </a:solidFill>
                <a:latin typeface="Abadi" panose="020B0604020104020204" pitchFamily="34" charset="0"/>
              </a:rPr>
              <a:t>Summary of all </a:t>
            </a:r>
            <a:r>
              <a:rPr lang="en-US" sz="2600" dirty="0" smtClean="0">
                <a:solidFill>
                  <a:schemeClr val="accent3">
                    <a:lumMod val="25000"/>
                  </a:schemeClr>
                </a:solidFill>
                <a:latin typeface="Abadi" panose="020B0604020104020204" pitchFamily="34" charset="0"/>
              </a:rPr>
              <a:t>results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t>
            </a:r>
            <a:r>
              <a:rPr lang="en-US" sz="1800" dirty="0" smtClean="0">
                <a:solidFill>
                  <a:schemeClr val="accent3">
                    <a:lumMod val="25000"/>
                  </a:schemeClr>
                </a:solidFill>
                <a:latin typeface="Abadi" panose="020B0604020104020204" pitchFamily="34" charset="0"/>
              </a:rPr>
              <a:t>visual analytics </a:t>
            </a:r>
            <a:r>
              <a:rPr lang="en-US" sz="1800" dirty="0">
                <a:solidFill>
                  <a:schemeClr val="accent3">
                    <a:lumMod val="25000"/>
                  </a:schemeClr>
                </a:solidFill>
                <a:latin typeface="Abadi" panose="020B0604020104020204" pitchFamily="34" charset="0"/>
              </a:rPr>
              <a:t>in screenshots</a:t>
            </a:r>
          </a:p>
          <a:p>
            <a:pPr lvl="1">
              <a:lnSpc>
                <a:spcPct val="100000"/>
              </a:lnSpc>
              <a:spcBef>
                <a:spcPts val="1400"/>
              </a:spcBef>
              <a:buFontTx/>
              <a:buChar char="-"/>
            </a:pPr>
            <a:r>
              <a:rPr lang="en-US" sz="1800" dirty="0" smtClean="0">
                <a:solidFill>
                  <a:schemeClr val="accent3">
                    <a:lumMod val="25000"/>
                  </a:schemeClr>
                </a:solidFill>
                <a:latin typeface="Abadi" panose="020B0604020104020204" pitchFamily="34" charset="0"/>
              </a:rPr>
              <a:t>Predictive </a:t>
            </a:r>
            <a:r>
              <a:rPr lang="en-US" sz="1800" dirty="0">
                <a:solidFill>
                  <a:schemeClr val="accent3">
                    <a:lumMod val="25000"/>
                  </a:schemeClr>
                </a:solidFill>
                <a:latin typeface="Abadi" panose="020B0604020104020204" pitchFamily="34" charset="0"/>
              </a:rPr>
              <a:t>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46049"/>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Use the count() function and group by mission outcome to count the number of each mission outcome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847680" y="2966999"/>
            <a:ext cx="10610292" cy="842601"/>
          </a:xfrm>
          <a:prstGeom prst="rect">
            <a:avLst/>
          </a:prstGeom>
        </p:spPr>
      </p:pic>
      <p:pic>
        <p:nvPicPr>
          <p:cNvPr id="6" name="Picture 5"/>
          <p:cNvPicPr>
            <a:picLocks noChangeAspect="1"/>
          </p:cNvPicPr>
          <p:nvPr/>
        </p:nvPicPr>
        <p:blipFill>
          <a:blip r:embed="rId4"/>
          <a:stretch>
            <a:fillRect/>
          </a:stretch>
        </p:blipFill>
        <p:spPr>
          <a:xfrm>
            <a:off x="847680" y="4195403"/>
            <a:ext cx="4458625" cy="186722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14373" y="2583069"/>
            <a:ext cx="4853381" cy="3442504"/>
          </a:xfrm>
          <a:prstGeom prst="rect">
            <a:avLst/>
          </a:prstGeom>
        </p:spPr>
        <p:txBody>
          <a:bodyPr>
            <a:normAutofit/>
          </a:bodyPr>
          <a:lstStyle/>
          <a:p>
            <a:pPr>
              <a:lnSpc>
                <a:spcPct val="100000"/>
              </a:lnSpc>
              <a:spcBef>
                <a:spcPts val="1400"/>
              </a:spcBef>
            </a:pPr>
            <a:r>
              <a:rPr lang="en-US" sz="2400" dirty="0" smtClean="0">
                <a:solidFill>
                  <a:schemeClr val="accent3">
                    <a:lumMod val="25000"/>
                  </a:schemeClr>
                </a:solidFill>
                <a:latin typeface="Abadi" panose="020B0604020104020204" pitchFamily="34" charset="0"/>
              </a:rPr>
              <a:t>By using a sub-query to fetch the maximum payload we can query the booster versions and payload from the SPACEXTBL where the payload equals the maximum payload. </a:t>
            </a:r>
            <a:endParaRPr lang="en-US" sz="24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914373" y="1349200"/>
            <a:ext cx="8588504" cy="925702"/>
          </a:xfrm>
          <a:prstGeom prst="rect">
            <a:avLst/>
          </a:prstGeom>
        </p:spPr>
      </p:pic>
      <p:pic>
        <p:nvPicPr>
          <p:cNvPr id="6" name="Picture 5"/>
          <p:cNvPicPr>
            <a:picLocks noChangeAspect="1"/>
          </p:cNvPicPr>
          <p:nvPr/>
        </p:nvPicPr>
        <p:blipFill>
          <a:blip r:embed="rId4"/>
          <a:stretch>
            <a:fillRect/>
          </a:stretch>
        </p:blipFill>
        <p:spPr>
          <a:xfrm>
            <a:off x="5945467" y="2274902"/>
            <a:ext cx="3557410" cy="442627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09939"/>
            <a:ext cx="9745589" cy="1573878"/>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Select the booster version, launch site and landing outcome</a:t>
            </a:r>
            <a:r>
              <a:rPr lang="en-US" sz="2200" dirty="0">
                <a:solidFill>
                  <a:schemeClr val="accent3">
                    <a:lumMod val="25000"/>
                  </a:schemeClr>
                </a:solidFill>
                <a:latin typeface="Abadi"/>
              </a:rPr>
              <a:t> </a:t>
            </a:r>
            <a:r>
              <a:rPr lang="en-US" sz="2200" dirty="0" smtClean="0">
                <a:solidFill>
                  <a:schemeClr val="accent3">
                    <a:lumMod val="25000"/>
                  </a:schemeClr>
                </a:solidFill>
                <a:latin typeface="Abadi"/>
              </a:rPr>
              <a:t>where the landing out equals = ‘Failure (Drone Ship)’ and the date between January 1</a:t>
            </a:r>
            <a:r>
              <a:rPr lang="en-US" sz="2200" baseline="30000" dirty="0" smtClean="0">
                <a:solidFill>
                  <a:schemeClr val="accent3">
                    <a:lumMod val="25000"/>
                  </a:schemeClr>
                </a:solidFill>
                <a:latin typeface="Abadi"/>
              </a:rPr>
              <a:t>st</a:t>
            </a:r>
            <a:r>
              <a:rPr lang="en-US" sz="2200" dirty="0" smtClean="0">
                <a:solidFill>
                  <a:schemeClr val="accent3">
                    <a:lumMod val="25000"/>
                  </a:schemeClr>
                </a:solidFill>
                <a:latin typeface="Abadi"/>
              </a:rPr>
              <a:t> and December 31 2005. </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p:cNvPicPr>
            <a:picLocks noChangeAspect="1"/>
          </p:cNvPicPr>
          <p:nvPr/>
        </p:nvPicPr>
        <p:blipFill>
          <a:blip r:embed="rId3"/>
          <a:stretch>
            <a:fillRect/>
          </a:stretch>
        </p:blipFill>
        <p:spPr>
          <a:xfrm>
            <a:off x="770011" y="2899246"/>
            <a:ext cx="10846933" cy="657390"/>
          </a:xfrm>
          <a:prstGeom prst="rect">
            <a:avLst/>
          </a:prstGeom>
        </p:spPr>
      </p:pic>
      <p:pic>
        <p:nvPicPr>
          <p:cNvPr id="7" name="Picture 6"/>
          <p:cNvPicPr>
            <a:picLocks noChangeAspect="1"/>
          </p:cNvPicPr>
          <p:nvPr/>
        </p:nvPicPr>
        <p:blipFill>
          <a:blip r:embed="rId4"/>
          <a:stretch>
            <a:fillRect/>
          </a:stretch>
        </p:blipFill>
        <p:spPr>
          <a:xfrm>
            <a:off x="770010" y="3936217"/>
            <a:ext cx="3514725" cy="131570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23367" y="1520588"/>
            <a:ext cx="3701143" cy="5261212"/>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panose="020B0604020104020204" pitchFamily="34" charset="0"/>
              </a:rPr>
              <a:t>By grouping the landing outcomes and applying the count function, the query returns the total number of landing outcomes in the table.  Ordering by the count in descending order we can rank from highest to lowest landing outcome counts. </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between clause in the where criteria is used filter between the desired dates.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530522"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4659086" y="1720028"/>
            <a:ext cx="7532914" cy="1012286"/>
          </a:xfrm>
          <a:prstGeom prst="rect">
            <a:avLst/>
          </a:prstGeom>
        </p:spPr>
      </p:pic>
      <p:pic>
        <p:nvPicPr>
          <p:cNvPr id="6" name="Picture 5"/>
          <p:cNvPicPr>
            <a:picLocks noChangeAspect="1"/>
          </p:cNvPicPr>
          <p:nvPr/>
        </p:nvPicPr>
        <p:blipFill>
          <a:blip r:embed="rId4"/>
          <a:stretch>
            <a:fillRect/>
          </a:stretch>
        </p:blipFill>
        <p:spPr>
          <a:xfrm>
            <a:off x="4602616" y="3003835"/>
            <a:ext cx="3155944" cy="362096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12280" y="1554287"/>
            <a:ext cx="9031061" cy="4590030"/>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354641" y="1721300"/>
            <a:ext cx="6767587" cy="797833"/>
          </a:xfrm>
          <a:prstGeom prst="rect">
            <a:avLst/>
          </a:prstGeom>
        </p:spPr>
        <p:txBody>
          <a:bodyPr lIns="91440" tIns="45720" rIns="91440" bIns="45720" anchor="t">
            <a:normAutofit fontScale="77500" lnSpcReduction="20000"/>
          </a:bodyPr>
          <a:lstStyle/>
          <a:p>
            <a:pPr marL="0" indent="0" algn="ctr">
              <a:buNone/>
            </a:pPr>
            <a:r>
              <a:rPr lang="en-US" dirty="0" smtClean="0"/>
              <a:t>Note three SpaceX launch sites	 in the United States</a:t>
            </a:r>
          </a:p>
          <a:p>
            <a:pPr marL="0" indent="0" algn="ctr">
              <a:buNone/>
            </a:pPr>
            <a:r>
              <a:rPr lang="en-US" dirty="0" smtClean="0"/>
              <a:t>One on the west coast and two on the east coast</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All SpaceX Launch Site Global Map Markers</a:t>
            </a:r>
            <a:endParaRPr lang="en-US" dirty="0">
              <a:solidFill>
                <a:srgbClr val="0B49CB"/>
              </a:solidFill>
              <a:latin typeface="Abadi"/>
            </a:endParaRPr>
          </a:p>
        </p:txBody>
      </p:sp>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417467"/>
            <a:ext cx="2743200" cy="401638"/>
          </a:xfrm>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21707"/>
            <a:ext cx="9745589" cy="1039269"/>
          </a:xfrm>
          <a:prstGeom prst="rect">
            <a:avLst/>
          </a:prstGeom>
        </p:spPr>
        <p:txBody>
          <a:bodyPr lIns="91440" tIns="45720" rIns="91440" bIns="45720" anchor="t">
            <a:normAutofit fontScale="32500" lnSpcReduction="20000"/>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r>
              <a:rPr lang="en-US" sz="5500" dirty="0"/>
              <a:t>Note that a launch only happens in one of the four launch sites, which means many launch records will have the exact same coordinate. Marker clusters can be a good way to simplify a map containing many markers having the same coordinate.</a:t>
            </a:r>
            <a:endParaRPr lang="en-US" sz="550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7" name="Picture 6"/>
          <p:cNvPicPr>
            <a:picLocks noChangeAspect="1"/>
          </p:cNvPicPr>
          <p:nvPr/>
        </p:nvPicPr>
        <p:blipFill>
          <a:blip r:embed="rId3"/>
          <a:stretch>
            <a:fillRect/>
          </a:stretch>
        </p:blipFill>
        <p:spPr>
          <a:xfrm>
            <a:off x="3102615" y="3246237"/>
            <a:ext cx="2029147" cy="2610284"/>
          </a:xfrm>
          <a:prstGeom prst="rect">
            <a:avLst/>
          </a:prstGeom>
        </p:spPr>
      </p:pic>
      <p:pic>
        <p:nvPicPr>
          <p:cNvPr id="9" name="Picture 8"/>
          <p:cNvPicPr>
            <a:picLocks noChangeAspect="1"/>
          </p:cNvPicPr>
          <p:nvPr/>
        </p:nvPicPr>
        <p:blipFill>
          <a:blip r:embed="rId4"/>
          <a:stretch>
            <a:fillRect/>
          </a:stretch>
        </p:blipFill>
        <p:spPr>
          <a:xfrm>
            <a:off x="5276776" y="3246236"/>
            <a:ext cx="2420593" cy="2610285"/>
          </a:xfrm>
          <a:prstGeom prst="rect">
            <a:avLst/>
          </a:prstGeom>
        </p:spPr>
      </p:pic>
      <p:pic>
        <p:nvPicPr>
          <p:cNvPr id="10" name="Picture 9"/>
          <p:cNvPicPr>
            <a:picLocks noChangeAspect="1"/>
          </p:cNvPicPr>
          <p:nvPr/>
        </p:nvPicPr>
        <p:blipFill>
          <a:blip r:embed="rId5"/>
          <a:stretch>
            <a:fillRect/>
          </a:stretch>
        </p:blipFill>
        <p:spPr>
          <a:xfrm>
            <a:off x="1143001" y="3263106"/>
            <a:ext cx="1828984" cy="2688730"/>
          </a:xfrm>
          <a:prstGeom prst="rect">
            <a:avLst/>
          </a:prstGeom>
        </p:spPr>
      </p:pic>
      <p:pic>
        <p:nvPicPr>
          <p:cNvPr id="11" name="Picture 10"/>
          <p:cNvPicPr>
            <a:picLocks noChangeAspect="1"/>
          </p:cNvPicPr>
          <p:nvPr/>
        </p:nvPicPr>
        <p:blipFill>
          <a:blip r:embed="rId6"/>
          <a:stretch>
            <a:fillRect/>
          </a:stretch>
        </p:blipFill>
        <p:spPr>
          <a:xfrm>
            <a:off x="8551314" y="3246236"/>
            <a:ext cx="2203772" cy="2575964"/>
          </a:xfrm>
          <a:prstGeom prst="rect">
            <a:avLst/>
          </a:prstGeom>
        </p:spPr>
      </p:pic>
      <p:sp>
        <p:nvSpPr>
          <p:cNvPr id="13" name="Rectangle 12"/>
          <p:cNvSpPr/>
          <p:nvPr/>
        </p:nvSpPr>
        <p:spPr>
          <a:xfrm>
            <a:off x="1012371" y="2467888"/>
            <a:ext cx="6792686" cy="36012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8120743" y="2467888"/>
            <a:ext cx="3164868" cy="36012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1143001" y="2573576"/>
            <a:ext cx="6008914" cy="461665"/>
          </a:xfrm>
          <a:prstGeom prst="rect">
            <a:avLst/>
          </a:prstGeom>
          <a:noFill/>
        </p:spPr>
        <p:txBody>
          <a:bodyPr wrap="square" rtlCol="0">
            <a:spAutoFit/>
          </a:bodyPr>
          <a:lstStyle/>
          <a:p>
            <a:r>
              <a:rPr lang="en-US" sz="2400" b="1" dirty="0" smtClean="0"/>
              <a:t>Three Florida Launch  Sites</a:t>
            </a:r>
            <a:endParaRPr lang="en-US" sz="2400" b="1" dirty="0"/>
          </a:p>
        </p:txBody>
      </p:sp>
      <p:sp>
        <p:nvSpPr>
          <p:cNvPr id="17" name="TextBox 16"/>
          <p:cNvSpPr txBox="1"/>
          <p:nvPr/>
        </p:nvSpPr>
        <p:spPr>
          <a:xfrm>
            <a:off x="1012371" y="6201139"/>
            <a:ext cx="6008914" cy="646331"/>
          </a:xfrm>
          <a:prstGeom prst="rect">
            <a:avLst/>
          </a:prstGeom>
          <a:noFill/>
        </p:spPr>
        <p:txBody>
          <a:bodyPr wrap="square" rtlCol="0">
            <a:spAutoFit/>
          </a:bodyPr>
          <a:lstStyle/>
          <a:p>
            <a:r>
              <a:rPr lang="en-US" dirty="0" smtClean="0">
                <a:solidFill>
                  <a:schemeClr val="accent6">
                    <a:lumMod val="75000"/>
                  </a:schemeClr>
                </a:solidFill>
              </a:rPr>
              <a:t>Green Markers </a:t>
            </a:r>
            <a:r>
              <a:rPr lang="en-US" dirty="0" smtClean="0"/>
              <a:t>illustrate Successful Launch</a:t>
            </a:r>
          </a:p>
          <a:p>
            <a:r>
              <a:rPr lang="en-US" dirty="0" smtClean="0">
                <a:solidFill>
                  <a:srgbClr val="FF0000"/>
                </a:solidFill>
              </a:rPr>
              <a:t>Red Markers </a:t>
            </a:r>
            <a:r>
              <a:rPr lang="en-US" dirty="0" smtClean="0"/>
              <a:t>illustrate Failed Launch  </a:t>
            </a:r>
            <a:endParaRPr lang="en-US" dirty="0"/>
          </a:p>
        </p:txBody>
      </p:sp>
      <p:sp>
        <p:nvSpPr>
          <p:cNvPr id="18" name="TextBox 17"/>
          <p:cNvSpPr txBox="1"/>
          <p:nvPr/>
        </p:nvSpPr>
        <p:spPr>
          <a:xfrm>
            <a:off x="8120743" y="2662846"/>
            <a:ext cx="3164868" cy="400110"/>
          </a:xfrm>
          <a:prstGeom prst="rect">
            <a:avLst/>
          </a:prstGeom>
          <a:noFill/>
        </p:spPr>
        <p:txBody>
          <a:bodyPr wrap="square" rtlCol="0">
            <a:spAutoFit/>
          </a:bodyPr>
          <a:lstStyle/>
          <a:p>
            <a:r>
              <a:rPr lang="en-US" sz="2000" b="1" dirty="0" smtClean="0"/>
              <a:t>One California Launch  Sites</a:t>
            </a:r>
            <a:endParaRPr lang="en-US" sz="2000" b="1" dirty="0"/>
          </a:p>
        </p:txBody>
      </p:sp>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244375"/>
            <a:ext cx="11247819" cy="1646145"/>
          </a:xfrm>
          <a:prstGeom prst="rect">
            <a:avLst/>
          </a:prstGeom>
        </p:spPr>
        <p:txBody>
          <a:bodyPr lIns="91440" tIns="45720" rIns="91440" bIns="45720" anchor="t">
            <a:normAutofit/>
          </a:bodyPr>
          <a:lstStyle/>
          <a:p>
            <a:pPr marL="0" indent="0">
              <a:lnSpc>
                <a:spcPct val="100000"/>
              </a:lnSpc>
              <a:spcBef>
                <a:spcPts val="1400"/>
              </a:spcBef>
              <a:buNone/>
            </a:pPr>
            <a:endParaRPr lang="en-US" sz="2200" dirty="0" smtClean="0">
              <a:solidFill>
                <a:schemeClr val="accent3">
                  <a:lumMod val="25000"/>
                </a:schemeClr>
              </a:solidFill>
              <a:latin typeface="Abadi"/>
            </a:endParaRPr>
          </a:p>
          <a:p>
            <a:pPr marL="0" indent="0">
              <a:lnSpc>
                <a:spcPct val="100000"/>
              </a:lnSpc>
              <a:spcBef>
                <a:spcPts val="1400"/>
              </a:spcBef>
              <a:buNone/>
            </a:pPr>
            <a:r>
              <a:rPr lang="en-US" sz="2200" dirty="0" smtClean="0">
                <a:solidFill>
                  <a:schemeClr val="accent3">
                    <a:lumMod val="25000"/>
                  </a:schemeClr>
                </a:solidFill>
                <a:latin typeface="Abadi"/>
              </a:rPr>
              <a:t>To illustrate the distance from launch site CCAFS SLC-40 to the coastline to draw a polyline between the two.   We can see the distance is 0.90 KM. </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Site Distance to the Coastline </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862405" y="3332272"/>
            <a:ext cx="7312768" cy="344068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76705"/>
            <a:ext cx="9745589" cy="1130460"/>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All sites are selected from drop down list box</a:t>
            </a:r>
          </a:p>
          <a:p>
            <a:pPr>
              <a:lnSpc>
                <a:spcPct val="100000"/>
              </a:lnSpc>
              <a:spcBef>
                <a:spcPts val="1400"/>
              </a:spcBef>
            </a:pPr>
            <a:r>
              <a:rPr lang="en-US" sz="2200" dirty="0" smtClean="0">
                <a:solidFill>
                  <a:schemeClr val="accent3">
                    <a:lumMod val="25000"/>
                  </a:schemeClr>
                </a:solidFill>
                <a:latin typeface="Abadi"/>
              </a:rPr>
              <a:t>KSC LC-39A has the highest success percentage</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03509" y="382960"/>
            <a:ext cx="11006353" cy="777357"/>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Pie Chart of SpaceX Launch Site Success Count Percentages</a:t>
            </a:r>
            <a:endParaRPr lang="en-US" dirty="0">
              <a:solidFill>
                <a:srgbClr val="0B49CB"/>
              </a:solidFill>
              <a:latin typeface="Abadi"/>
            </a:endParaRPr>
          </a:p>
        </p:txBody>
      </p:sp>
      <p:pic>
        <p:nvPicPr>
          <p:cNvPr id="4" name="Picture 3"/>
          <p:cNvPicPr>
            <a:picLocks noChangeAspect="1"/>
          </p:cNvPicPr>
          <p:nvPr/>
        </p:nvPicPr>
        <p:blipFill>
          <a:blip r:embed="rId3"/>
          <a:stretch>
            <a:fillRect/>
          </a:stretch>
        </p:blipFill>
        <p:spPr>
          <a:xfrm>
            <a:off x="932640" y="2707166"/>
            <a:ext cx="9500912" cy="372004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2408"/>
            <a:ext cx="10245631" cy="46602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Enable SpaceY to competitively bid against SpaceX for launches.   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goal is to project the data science methodology and create a machine learning pipeline to predict if the first stage will land successfully</a:t>
            </a:r>
            <a:r>
              <a:rPr lang="en-US" sz="1600" dirty="0">
                <a:solidFill>
                  <a:schemeClr val="accent3">
                    <a:lumMod val="25000"/>
                  </a:schemeClr>
                </a:solidFill>
                <a:latin typeface="Abadi" panose="020B0604020104020204" pitchFamily="34" charset="0"/>
              </a:rPr>
              <a:t>.</a:t>
            </a:r>
          </a:p>
          <a:p>
            <a:pPr>
              <a:spcBef>
                <a:spcPts val="1400"/>
              </a:spcBef>
            </a:pPr>
            <a:r>
              <a:rPr lang="en-US" sz="2200" dirty="0" smtClean="0">
                <a:solidFill>
                  <a:schemeClr val="accent3">
                    <a:lumMod val="25000"/>
                  </a:schemeClr>
                </a:solidFill>
                <a:latin typeface="Abadi" panose="020B0604020104020204" pitchFamily="34" charset="0"/>
              </a:rPr>
              <a:t>Problems </a:t>
            </a:r>
            <a:r>
              <a:rPr lang="en-US" sz="2200" dirty="0">
                <a:solidFill>
                  <a:schemeClr val="accent3">
                    <a:lumMod val="25000"/>
                  </a:schemeClr>
                </a:solidFill>
                <a:latin typeface="Abadi" panose="020B0604020104020204" pitchFamily="34" charset="0"/>
              </a:rPr>
              <a:t>you want to find </a:t>
            </a:r>
            <a:r>
              <a:rPr lang="en-US" sz="2200" dirty="0" smtClean="0">
                <a:solidFill>
                  <a:schemeClr val="accent3">
                    <a:lumMod val="25000"/>
                  </a:schemeClr>
                </a:solidFill>
                <a:latin typeface="Abadi" panose="020B0604020104020204" pitchFamily="34" charset="0"/>
              </a:rPr>
              <a:t>answers</a:t>
            </a:r>
          </a:p>
          <a:p>
            <a:pPr lvl="1">
              <a:spcBef>
                <a:spcPts val="1400"/>
              </a:spcBef>
              <a:buFont typeface="Courier New" panose="02070309020205020404" pitchFamily="49" charset="0"/>
              <a:buChar char="o"/>
            </a:pPr>
            <a:r>
              <a:rPr lang="en-US" sz="1800" dirty="0" smtClean="0">
                <a:solidFill>
                  <a:schemeClr val="accent3">
                    <a:lumMod val="25000"/>
                  </a:schemeClr>
                </a:solidFill>
                <a:latin typeface="Abadi" panose="020B0604020104020204" pitchFamily="34" charset="0"/>
              </a:rPr>
              <a:t>What are the factors that determine a successful first stage landing or not</a:t>
            </a:r>
          </a:p>
          <a:p>
            <a:pPr lvl="1">
              <a:spcBef>
                <a:spcPts val="1400"/>
              </a:spcBef>
              <a:buFont typeface="Courier New" panose="02070309020205020404" pitchFamily="49" charset="0"/>
              <a:buChar char="o"/>
            </a:pPr>
            <a:r>
              <a:rPr lang="en-US" sz="1800" dirty="0" smtClean="0">
                <a:solidFill>
                  <a:schemeClr val="accent3">
                    <a:lumMod val="25000"/>
                  </a:schemeClr>
                </a:solidFill>
                <a:latin typeface="Abadi" panose="020B0604020104020204" pitchFamily="34" charset="0"/>
              </a:rPr>
              <a:t>Condition that need to be in place for successful landing</a:t>
            </a:r>
          </a:p>
          <a:p>
            <a:pPr marL="457200" lvl="1" indent="0">
              <a:spcBef>
                <a:spcPts val="1400"/>
              </a:spcBef>
              <a:buNone/>
            </a:pPr>
            <a:r>
              <a:rPr lang="en-US" sz="1800" dirty="0" smtClean="0">
                <a:solidFill>
                  <a:schemeClr val="accent3">
                    <a:lumMod val="25000"/>
                  </a:schemeClr>
                </a:solidFill>
                <a:latin typeface="Abadi" panose="020B0604020104020204" pitchFamily="34" charset="0"/>
              </a:rPr>
              <a:t> </a:t>
            </a:r>
          </a:p>
          <a:p>
            <a:pPr lvl="1">
              <a:spcBef>
                <a:spcPts val="1400"/>
              </a:spcBef>
              <a:buFont typeface="Courier New" panose="02070309020205020404" pitchFamily="49" charset="0"/>
              <a:buChar char="o"/>
            </a:pPr>
            <a:endParaRPr lang="en-US" sz="1800" dirty="0" smtClean="0">
              <a:solidFill>
                <a:schemeClr val="accent3">
                  <a:lumMod val="25000"/>
                </a:schemeClr>
              </a:solidFill>
              <a:latin typeface="Abadi" panose="020B0604020104020204" pitchFamily="34" charset="0"/>
            </a:endParaRPr>
          </a:p>
          <a:p>
            <a:pPr lvl="1">
              <a:spcBef>
                <a:spcPts val="1400"/>
              </a:spcBef>
              <a:buFontTx/>
              <a:buChar char="—"/>
            </a:pPr>
            <a:endParaRPr lang="en-US" sz="1800" dirty="0" smtClean="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570702"/>
            <a:ext cx="10551583" cy="629400"/>
          </a:xfrm>
          <a:prstGeom prst="rect">
            <a:avLst/>
          </a:prstGeom>
        </p:spPr>
        <p:txBody>
          <a:bodyPr lIns="91440" tIns="45720" rIns="91440" bIns="45720" anchor="t">
            <a:normAutofit/>
          </a:bodyPr>
          <a:lstStyle/>
          <a:p>
            <a:pPr>
              <a:lnSpc>
                <a:spcPct val="100000"/>
              </a:lnSpc>
              <a:spcBef>
                <a:spcPts val="1400"/>
              </a:spcBef>
            </a:pPr>
            <a:r>
              <a:rPr lang="en-US" sz="2200" dirty="0" smtClean="0">
                <a:solidFill>
                  <a:schemeClr val="accent3">
                    <a:lumMod val="25000"/>
                  </a:schemeClr>
                </a:solidFill>
                <a:latin typeface="Abadi"/>
              </a:rPr>
              <a:t>KSC LC-39A has a success rate of 79.9% and failure rate of 23.1%. </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Pie Chart of Launch Site with Highest Success Rate</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838470" y="2560320"/>
            <a:ext cx="10118727" cy="3933393"/>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56661"/>
            <a:ext cx="10414662" cy="1083831"/>
          </a:xfrm>
          <a:prstGeom prst="rect">
            <a:avLst/>
          </a:prstGeom>
        </p:spPr>
        <p:txBody>
          <a:bodyPr lIns="91440" tIns="45720" rIns="91440" bIns="45720" anchor="t">
            <a:normAutofit fontScale="92500"/>
          </a:bodyPr>
          <a:lstStyle/>
          <a:p>
            <a:pPr>
              <a:lnSpc>
                <a:spcPct val="100000"/>
              </a:lnSpc>
              <a:spcBef>
                <a:spcPts val="1400"/>
              </a:spcBef>
            </a:pPr>
            <a:r>
              <a:rPr lang="en-US" sz="2200" dirty="0" smtClean="0">
                <a:solidFill>
                  <a:schemeClr val="accent3">
                    <a:lumMod val="25000"/>
                  </a:schemeClr>
                </a:solidFill>
                <a:latin typeface="Abadi"/>
              </a:rPr>
              <a:t>Note payload sider scale </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We can see a higher success rate for lighter payloads compared to heaver payloads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Scatter Plot of Payload vs. Launch Outcome for All Sites</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980039" y="2637644"/>
            <a:ext cx="9723763" cy="358874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88528" y="1510439"/>
            <a:ext cx="11262045" cy="694337"/>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F</a:t>
            </a:r>
            <a:r>
              <a:rPr lang="en-US" sz="2200" dirty="0" smtClean="0">
                <a:solidFill>
                  <a:schemeClr val="accent3">
                    <a:lumMod val="25000"/>
                  </a:schemeClr>
                </a:solidFill>
                <a:latin typeface="Abadi"/>
              </a:rPr>
              <a:t>rom the bar char below, the Decision Tree Model has the highest accuracy at 0.87.</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2219101"/>
            <a:ext cx="6318852" cy="420183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40238" y="1466661"/>
            <a:ext cx="5582764" cy="4558913"/>
          </a:xfrm>
          <a:prstGeom prst="rect">
            <a:avLst/>
          </a:prstGeom>
        </p:spPr>
        <p:txBody>
          <a:bodyPr>
            <a:normAutofit/>
          </a:bodyPr>
          <a:lstStyle/>
          <a:p>
            <a:pPr marL="0" indent="0">
              <a:lnSpc>
                <a:spcPct val="100000"/>
              </a:lnSpc>
              <a:spcBef>
                <a:spcPts val="1400"/>
              </a:spcBef>
              <a:buNone/>
            </a:pPr>
            <a:r>
              <a:rPr lang="en-US" sz="2400" dirty="0" smtClean="0"/>
              <a:t>A </a:t>
            </a:r>
            <a:r>
              <a:rPr lang="en-US" sz="2400" dirty="0"/>
              <a:t>confusion matrix </a:t>
            </a:r>
            <a:r>
              <a:rPr lang="en-US" sz="2400" dirty="0" smtClean="0"/>
              <a:t>summarizing the performance </a:t>
            </a:r>
            <a:r>
              <a:rPr lang="en-US" sz="2400" dirty="0"/>
              <a:t>of </a:t>
            </a:r>
            <a:r>
              <a:rPr lang="en-US" sz="2400" dirty="0" smtClean="0"/>
              <a:t>the Decision Tree algorithm.  </a:t>
            </a: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000" dirty="0" smtClean="0">
                <a:solidFill>
                  <a:schemeClr val="accent3">
                    <a:lumMod val="25000"/>
                  </a:schemeClr>
                </a:solidFill>
                <a:latin typeface="Abadi" panose="020B0604020104020204" pitchFamily="34" charset="0"/>
              </a:rPr>
              <a:t>The Matrix illustrates:</a:t>
            </a:r>
          </a:p>
          <a:p>
            <a:pPr>
              <a:lnSpc>
                <a:spcPct val="100000"/>
              </a:lnSpc>
              <a:spcBef>
                <a:spcPts val="1400"/>
              </a:spcBef>
            </a:pPr>
            <a:r>
              <a:rPr lang="en-US" sz="2000" dirty="0" smtClean="0">
                <a:solidFill>
                  <a:schemeClr val="accent3">
                    <a:lumMod val="25000"/>
                  </a:schemeClr>
                </a:solidFill>
                <a:latin typeface="Abadi" panose="020B0604020104020204" pitchFamily="34" charset="0"/>
              </a:rPr>
              <a:t>3 True Positives (Upper Left Quadrant)</a:t>
            </a:r>
          </a:p>
          <a:p>
            <a:pPr>
              <a:lnSpc>
                <a:spcPct val="100000"/>
              </a:lnSpc>
              <a:spcBef>
                <a:spcPts val="1400"/>
              </a:spcBef>
            </a:pPr>
            <a:r>
              <a:rPr lang="en-US" sz="2000" dirty="0" smtClean="0">
                <a:solidFill>
                  <a:schemeClr val="accent3">
                    <a:lumMod val="25000"/>
                  </a:schemeClr>
                </a:solidFill>
                <a:latin typeface="Abadi" panose="020B0604020104020204" pitchFamily="34" charset="0"/>
              </a:rPr>
              <a:t>3 False Positive (Upper Right Quadrant)</a:t>
            </a:r>
          </a:p>
          <a:p>
            <a:pPr>
              <a:lnSpc>
                <a:spcPct val="100000"/>
              </a:lnSpc>
              <a:spcBef>
                <a:spcPts val="1400"/>
              </a:spcBef>
            </a:pPr>
            <a:r>
              <a:rPr lang="en-US" sz="2000" dirty="0" smtClean="0">
                <a:solidFill>
                  <a:schemeClr val="accent3">
                    <a:lumMod val="25000"/>
                  </a:schemeClr>
                </a:solidFill>
                <a:latin typeface="Abadi" panose="020B0604020104020204" pitchFamily="34" charset="0"/>
              </a:rPr>
              <a:t>0 False Negative (Lower Left Quadrant) </a:t>
            </a:r>
          </a:p>
          <a:p>
            <a:pPr>
              <a:lnSpc>
                <a:spcPct val="100000"/>
              </a:lnSpc>
              <a:spcBef>
                <a:spcPts val="1400"/>
              </a:spcBef>
            </a:pPr>
            <a:r>
              <a:rPr lang="en-US" sz="2000" dirty="0" smtClean="0">
                <a:solidFill>
                  <a:schemeClr val="accent3">
                    <a:lumMod val="25000"/>
                  </a:schemeClr>
                </a:solidFill>
                <a:latin typeface="Abadi" panose="020B0604020104020204" pitchFamily="34" charset="0"/>
              </a:rPr>
              <a:t>12 True Negatives (Lower Right Quadrant) </a:t>
            </a:r>
          </a:p>
          <a:p>
            <a:pPr>
              <a:lnSpc>
                <a:spcPct val="100000"/>
              </a:lnSpc>
              <a:spcBef>
                <a:spcPts val="1400"/>
              </a:spcBef>
            </a:pPr>
            <a:r>
              <a:rPr lang="en-US" sz="2000" dirty="0" smtClean="0">
                <a:solidFill>
                  <a:schemeClr val="accent3">
                    <a:lumMod val="25000"/>
                  </a:schemeClr>
                </a:solidFill>
                <a:latin typeface="Abadi" panose="020B0604020104020204" pitchFamily="34" charset="0"/>
              </a:rPr>
              <a:t>The concern is the 3 False Positives.  Unsuccessful lands predicted a successful. </a:t>
            </a:r>
          </a:p>
          <a:p>
            <a:pPr marL="0" indent="0">
              <a:lnSpc>
                <a:spcPct val="100000"/>
              </a:lnSpc>
              <a:spcBef>
                <a:spcPts val="1400"/>
              </a:spcBef>
              <a:buNone/>
            </a:pPr>
            <a:endParaRPr lang="en-US" dirty="0" smtClean="0"/>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a:t>
            </a:r>
            <a:r>
              <a:rPr lang="en-US" dirty="0" smtClean="0">
                <a:solidFill>
                  <a:srgbClr val="0B49CB"/>
                </a:solidFill>
                <a:latin typeface="Abadi"/>
              </a:rPr>
              <a:t>Matrix with Explanation</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284402" y="1339913"/>
            <a:ext cx="6065302" cy="496055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dirty="0"/>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
        <p:nvSpPr>
          <p:cNvPr id="6" name="Content Placeholder 3">
            <a:extLst>
              <a:ext uri="{FF2B5EF4-FFF2-40B4-BE49-F238E27FC236}">
                <a16:creationId xmlns:a16="http://schemas.microsoft.com/office/drawing/2014/main" id="{28684E62-A9F8-4E7A-AB01-78893062A1B4}"/>
              </a:ext>
            </a:extLst>
          </p:cNvPr>
          <p:cNvSpPr txBox="1">
            <a:spLocks/>
          </p:cNvSpPr>
          <p:nvPr/>
        </p:nvSpPr>
        <p:spPr>
          <a:xfrm>
            <a:off x="770011" y="1507254"/>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smtClean="0">
                <a:solidFill>
                  <a:schemeClr val="accent3">
                    <a:lumMod val="25000"/>
                  </a:schemeClr>
                </a:solidFill>
                <a:latin typeface="Abadi" panose="020B0604020104020204" pitchFamily="34" charset="0"/>
              </a:rPr>
              <a:t>We can conclude that:</a:t>
            </a:r>
          </a:p>
          <a:p>
            <a:pPr>
              <a:lnSpc>
                <a:spcPct val="100000"/>
              </a:lnSpc>
              <a:spcBef>
                <a:spcPts val="1400"/>
              </a:spcBef>
            </a:pPr>
            <a:r>
              <a:rPr lang="en-CA" sz="2400" dirty="0">
                <a:solidFill>
                  <a:schemeClr val="accent3">
                    <a:lumMod val="25000"/>
                  </a:schemeClr>
                </a:solidFill>
                <a:latin typeface="Abadi" panose="020B0604020104020204" pitchFamily="34" charset="0"/>
              </a:rPr>
              <a:t>CCAFS </a:t>
            </a:r>
            <a:r>
              <a:rPr lang="en-CA" sz="2400" dirty="0" smtClean="0">
                <a:solidFill>
                  <a:schemeClr val="accent3">
                    <a:lumMod val="25000"/>
                  </a:schemeClr>
                </a:solidFill>
                <a:latin typeface="Abadi" panose="020B0604020104020204" pitchFamily="34" charset="0"/>
              </a:rPr>
              <a:t>SLC-40 </a:t>
            </a:r>
            <a:r>
              <a:rPr lang="en-CA" sz="2400" dirty="0">
                <a:solidFill>
                  <a:schemeClr val="accent3">
                    <a:lumMod val="25000"/>
                  </a:schemeClr>
                </a:solidFill>
                <a:latin typeface="Abadi" panose="020B0604020104020204" pitchFamily="34" charset="0"/>
              </a:rPr>
              <a:t>has highest numbers of </a:t>
            </a:r>
            <a:r>
              <a:rPr lang="en-CA" sz="2400" dirty="0" smtClean="0">
                <a:solidFill>
                  <a:schemeClr val="accent3">
                    <a:lumMod val="25000"/>
                  </a:schemeClr>
                </a:solidFill>
                <a:latin typeface="Abadi" panose="020B0604020104020204" pitchFamily="34" charset="0"/>
              </a:rPr>
              <a:t>launches</a:t>
            </a:r>
          </a:p>
          <a:p>
            <a:pPr>
              <a:lnSpc>
                <a:spcPct val="100000"/>
              </a:lnSpc>
              <a:spcBef>
                <a:spcPts val="1400"/>
              </a:spcBef>
            </a:pPr>
            <a:r>
              <a:rPr lang="en-US" sz="2400" dirty="0">
                <a:solidFill>
                  <a:schemeClr val="accent3">
                    <a:lumMod val="25000"/>
                  </a:schemeClr>
                </a:solidFill>
                <a:latin typeface="Abadi" panose="020B0604020104020204" pitchFamily="34" charset="0"/>
              </a:rPr>
              <a:t>Heavier Payloads (greater than 8000) have a high success rate at all Launch Sites</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latin typeface="Abadi" panose="020B0604020104020204" pitchFamily="34" charset="0"/>
              </a:rPr>
              <a:t>Launch success rate increased between 2013 and 2020.</a:t>
            </a:r>
          </a:p>
          <a:p>
            <a:pPr>
              <a:lnSpc>
                <a:spcPct val="100000"/>
              </a:lnSpc>
              <a:spcBef>
                <a:spcPts val="1400"/>
              </a:spcBef>
            </a:pPr>
            <a:r>
              <a:rPr lang="en-US" sz="2200" dirty="0" smtClean="0">
                <a:latin typeface="Abadi" panose="020B0604020104020204" pitchFamily="34" charset="0"/>
              </a:rPr>
              <a:t>Orbits ES-L1</a:t>
            </a:r>
            <a:r>
              <a:rPr lang="en-US" sz="2200" dirty="0">
                <a:latin typeface="Abadi" panose="020B0604020104020204" pitchFamily="34" charset="0"/>
              </a:rPr>
              <a:t>, GEO, HEO, SSO, VLEO had the most success rate</a:t>
            </a:r>
          </a:p>
          <a:p>
            <a:pPr>
              <a:lnSpc>
                <a:spcPct val="100000"/>
              </a:lnSpc>
              <a:spcBef>
                <a:spcPts val="1400"/>
              </a:spcBef>
            </a:pPr>
            <a:r>
              <a:rPr lang="en-US" sz="2200" dirty="0" smtClean="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smtClean="0">
                <a:solidFill>
                  <a:schemeClr val="accent3">
                    <a:lumMod val="25000"/>
                  </a:schemeClr>
                </a:solidFill>
                <a:latin typeface="Abadi" panose="020B0604020104020204" pitchFamily="34" charset="0"/>
              </a:rPr>
              <a:t>CCAFS SLC-40 has the most unsuccessful launches of any sites. </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1200" dirty="0">
                <a:solidFill>
                  <a:srgbClr val="0B49CB"/>
                </a:solidFill>
                <a:latin typeface="Abadi"/>
              </a:rPr>
              <a:t>Executive Summary</a:t>
            </a:r>
          </a:p>
          <a:p>
            <a:pPr>
              <a:lnSpc>
                <a:spcPct val="120000"/>
              </a:lnSpc>
              <a:spcBef>
                <a:spcPts val="1400"/>
              </a:spcBef>
            </a:pPr>
            <a:r>
              <a:rPr lang="en-US" sz="8800" dirty="0">
                <a:solidFill>
                  <a:schemeClr val="tx1"/>
                </a:solidFill>
                <a:latin typeface="Abadi"/>
              </a:rPr>
              <a:t>Data collection methodology:</a:t>
            </a:r>
          </a:p>
          <a:p>
            <a:pPr lvl="1">
              <a:lnSpc>
                <a:spcPct val="120000"/>
              </a:lnSpc>
              <a:spcBef>
                <a:spcPts val="1400"/>
              </a:spcBef>
            </a:pPr>
            <a:r>
              <a:rPr lang="en-US" sz="7600" dirty="0" smtClean="0">
                <a:solidFill>
                  <a:schemeClr val="tx1"/>
                </a:solidFill>
                <a:latin typeface="Abadi"/>
              </a:rPr>
              <a:t>Utilize SpaceX APIs utilizing Python Request Library </a:t>
            </a:r>
            <a:r>
              <a:rPr lang="en-US" sz="7600" dirty="0">
                <a:solidFill>
                  <a:schemeClr val="tx1"/>
                </a:solidFill>
                <a:latin typeface="Abadi"/>
              </a:rPr>
              <a:t> </a:t>
            </a:r>
            <a:endParaRPr lang="en-US" sz="7600" dirty="0" smtClean="0">
              <a:solidFill>
                <a:schemeClr val="tx1"/>
              </a:solidFill>
              <a:latin typeface="Abadi"/>
            </a:endParaRPr>
          </a:p>
          <a:p>
            <a:pPr lvl="1">
              <a:lnSpc>
                <a:spcPct val="120000"/>
              </a:lnSpc>
              <a:spcBef>
                <a:spcPts val="1400"/>
              </a:spcBef>
            </a:pPr>
            <a:r>
              <a:rPr lang="en-US" sz="7600" dirty="0" smtClean="0">
                <a:solidFill>
                  <a:schemeClr val="tx1"/>
                </a:solidFill>
                <a:latin typeface="Abadi"/>
              </a:rPr>
              <a:t>Perform Wikipedia Web scrapping utilizing Python Beautiful Soup Library </a:t>
            </a:r>
            <a:endParaRPr lang="en-US" sz="7600" dirty="0">
              <a:solidFill>
                <a:schemeClr val="tx1"/>
              </a:solidFill>
              <a:latin typeface="Abadi"/>
            </a:endParaRPr>
          </a:p>
          <a:p>
            <a:pPr>
              <a:lnSpc>
                <a:spcPct val="120000"/>
              </a:lnSpc>
              <a:spcBef>
                <a:spcPts val="1400"/>
              </a:spcBef>
            </a:pPr>
            <a:r>
              <a:rPr lang="en-US" sz="8800" dirty="0">
                <a:solidFill>
                  <a:schemeClr val="tx1"/>
                </a:solidFill>
                <a:latin typeface="Abadi"/>
              </a:rPr>
              <a:t>Perform data wrangling</a:t>
            </a:r>
          </a:p>
          <a:p>
            <a:pPr lvl="1">
              <a:lnSpc>
                <a:spcPct val="120000"/>
              </a:lnSpc>
              <a:spcBef>
                <a:spcPts val="1400"/>
              </a:spcBef>
            </a:pPr>
            <a:r>
              <a:rPr lang="en-US" sz="7600" dirty="0">
                <a:solidFill>
                  <a:schemeClr val="tx1"/>
                </a:solidFill>
                <a:latin typeface="Abadi"/>
              </a:rPr>
              <a:t>One-hot encoding was applied to categorical </a:t>
            </a:r>
            <a:r>
              <a:rPr lang="en-US" sz="7600" dirty="0" smtClean="0">
                <a:solidFill>
                  <a:schemeClr val="tx1"/>
                </a:solidFill>
                <a:latin typeface="Abadi"/>
              </a:rPr>
              <a:t>outcome features</a:t>
            </a:r>
            <a:endParaRPr lang="en-US" sz="7600" dirty="0">
              <a:solidFill>
                <a:schemeClr val="tx1"/>
              </a:solidFill>
              <a:latin typeface="Abadi"/>
            </a:endParaRPr>
          </a:p>
          <a:p>
            <a:pPr>
              <a:lnSpc>
                <a:spcPct val="120000"/>
              </a:lnSpc>
              <a:spcBef>
                <a:spcPts val="1400"/>
              </a:spcBef>
            </a:pPr>
            <a:r>
              <a:rPr lang="en-US" sz="8800" dirty="0" smtClean="0">
                <a:solidFill>
                  <a:schemeClr val="tx1"/>
                </a:solidFill>
                <a:latin typeface="Abadi"/>
              </a:rPr>
              <a:t>Perform </a:t>
            </a:r>
            <a:r>
              <a:rPr lang="en-US" sz="8800" dirty="0">
                <a:solidFill>
                  <a:schemeClr val="tx1"/>
                </a:solidFill>
                <a:latin typeface="Abadi"/>
              </a:rPr>
              <a:t>exploratory data analysis (EDA) using visualization and SQL</a:t>
            </a:r>
          </a:p>
          <a:p>
            <a:pPr>
              <a:lnSpc>
                <a:spcPct val="120000"/>
              </a:lnSpc>
              <a:spcBef>
                <a:spcPts val="1400"/>
              </a:spcBef>
            </a:pPr>
            <a:r>
              <a:rPr lang="en-US" sz="8800" dirty="0">
                <a:solidFill>
                  <a:schemeClr val="tx1"/>
                </a:solidFill>
                <a:latin typeface="Abadi"/>
              </a:rPr>
              <a:t>Perform interactive visual analytics using Folium and Plotly Dash</a:t>
            </a:r>
          </a:p>
          <a:p>
            <a:pPr>
              <a:lnSpc>
                <a:spcPct val="120000"/>
              </a:lnSpc>
              <a:spcBef>
                <a:spcPts val="1400"/>
              </a:spcBef>
            </a:pPr>
            <a:r>
              <a:rPr lang="en-US" sz="8800" dirty="0">
                <a:solidFill>
                  <a:schemeClr val="tx1"/>
                </a:solidFill>
                <a:latin typeface="Abadi"/>
              </a:rPr>
              <a:t>Perform predictive analysis using classification models</a:t>
            </a:r>
          </a:p>
          <a:p>
            <a:pPr lvl="1">
              <a:lnSpc>
                <a:spcPct val="120000"/>
              </a:lnSpc>
              <a:spcBef>
                <a:spcPts val="1400"/>
              </a:spcBef>
            </a:pPr>
            <a:r>
              <a:rPr lang="en-US" sz="7600" dirty="0">
                <a:solidFill>
                  <a:schemeClr val="tx1"/>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endParaRPr lang="en-US" sz="1800" dirty="0" smtClean="0">
              <a:solidFill>
                <a:schemeClr val="accent3">
                  <a:lumMod val="25000"/>
                </a:schemeClr>
              </a:solidFill>
              <a:latin typeface="Abadi" panose="020B0604020104020204" pitchFamily="34" charset="0"/>
            </a:endParaRPr>
          </a:p>
          <a:p>
            <a:pPr lvl="1">
              <a:lnSpc>
                <a:spcPct val="100000"/>
              </a:lnSpc>
              <a:spcBef>
                <a:spcPts val="1400"/>
              </a:spcBef>
            </a:pPr>
            <a:r>
              <a:rPr lang="en-US" sz="2200" dirty="0" smtClean="0"/>
              <a:t>Using Get Requests we parse </a:t>
            </a:r>
            <a:r>
              <a:rPr lang="en-US" sz="2200" dirty="0"/>
              <a:t>the SpaceX launch </a:t>
            </a:r>
            <a:r>
              <a:rPr lang="en-US" sz="2200" dirty="0" smtClean="0"/>
              <a:t>data API</a:t>
            </a:r>
          </a:p>
          <a:p>
            <a:pPr lvl="1">
              <a:lnSpc>
                <a:spcPct val="100000"/>
              </a:lnSpc>
              <a:spcBef>
                <a:spcPts val="1400"/>
              </a:spcBef>
            </a:pPr>
            <a:r>
              <a:rPr lang="en-US" sz="2200" dirty="0" smtClean="0"/>
              <a:t>Decode the response content using JSON and turned into  pandas data frame</a:t>
            </a:r>
          </a:p>
          <a:p>
            <a:pPr lvl="1">
              <a:lnSpc>
                <a:spcPct val="100000"/>
              </a:lnSpc>
              <a:spcBef>
                <a:spcPts val="1400"/>
              </a:spcBef>
            </a:pPr>
            <a:r>
              <a:rPr lang="en-US" sz="2200" dirty="0" smtClean="0"/>
              <a:t>Use API to get additional information </a:t>
            </a:r>
            <a:r>
              <a:rPr lang="en-US" sz="2200" dirty="0"/>
              <a:t>about the launches using the IDs given for each </a:t>
            </a:r>
            <a:r>
              <a:rPr lang="en-US" sz="2200" dirty="0" smtClean="0"/>
              <a:t>launch</a:t>
            </a:r>
          </a:p>
          <a:p>
            <a:pPr lvl="1">
              <a:lnSpc>
                <a:spcPct val="100000"/>
              </a:lnSpc>
              <a:spcBef>
                <a:spcPts val="1400"/>
              </a:spcBef>
            </a:pPr>
            <a:r>
              <a:rPr lang="en-US" sz="2200" dirty="0" smtClean="0"/>
              <a:t>Build a launch dictionary, create a dataframe and filter Falcon 9 launch data </a:t>
            </a:r>
          </a:p>
          <a:p>
            <a:pPr lvl="1">
              <a:lnSpc>
                <a:spcPct val="100000"/>
              </a:lnSpc>
              <a:spcBef>
                <a:spcPts val="1400"/>
              </a:spcBef>
            </a:pPr>
            <a:r>
              <a:rPr lang="en-US" sz="2200" dirty="0" smtClean="0"/>
              <a:t>Perform data wrangling to replace null values with column mean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714772" y="5736678"/>
            <a:ext cx="2743200" cy="401638"/>
          </a:xfrm>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387891"/>
            <a:ext cx="5889551" cy="5188582"/>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SpaceX offers API where data can be obtained</a:t>
            </a:r>
          </a:p>
          <a:p>
            <a:pPr>
              <a:lnSpc>
                <a:spcPct val="100000"/>
              </a:lnSpc>
              <a:spcBef>
                <a:spcPts val="1400"/>
              </a:spcBef>
            </a:pPr>
            <a:r>
              <a:rPr lang="en-US" sz="2200" dirty="0" smtClean="0">
                <a:solidFill>
                  <a:schemeClr val="accent3">
                    <a:lumMod val="25000"/>
                  </a:schemeClr>
                </a:solidFill>
                <a:latin typeface="Abadi" panose="020B0604020104020204" pitchFamily="34" charset="0"/>
              </a:rPr>
              <a:t>Use get requests to load data from Space X API</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Normalize, parse and filter Falcon 9 data </a:t>
            </a:r>
          </a:p>
          <a:p>
            <a:pPr>
              <a:lnSpc>
                <a:spcPct val="100000"/>
              </a:lnSpc>
              <a:spcBef>
                <a:spcPts val="1400"/>
              </a:spcBef>
            </a:pPr>
            <a:r>
              <a:rPr lang="en-US" sz="2200" dirty="0" smtClean="0">
                <a:solidFill>
                  <a:schemeClr val="accent3">
                    <a:lumMod val="25000"/>
                  </a:schemeClr>
                </a:solidFill>
                <a:latin typeface="Abadi" panose="020B0604020104020204" pitchFamily="34" charset="0"/>
              </a:rPr>
              <a:t>Build Dictionary </a:t>
            </a:r>
          </a:p>
          <a:p>
            <a:pPr>
              <a:lnSpc>
                <a:spcPct val="100000"/>
              </a:lnSpc>
              <a:spcBef>
                <a:spcPts val="1400"/>
              </a:spcBef>
            </a:pPr>
            <a:r>
              <a:rPr lang="en-US" sz="2200" dirty="0" smtClean="0">
                <a:solidFill>
                  <a:schemeClr val="accent3">
                    <a:lumMod val="25000"/>
                  </a:schemeClr>
                </a:solidFill>
                <a:latin typeface="Abadi" panose="020B0604020104020204" pitchFamily="34" charset="0"/>
              </a:rPr>
              <a:t>Create date frame </a:t>
            </a:r>
          </a:p>
          <a:p>
            <a:pPr>
              <a:lnSpc>
                <a:spcPct val="100000"/>
              </a:lnSpc>
              <a:spcBef>
                <a:spcPts val="1400"/>
              </a:spcBef>
            </a:pPr>
            <a:r>
              <a:rPr lang="en-US" sz="2200" dirty="0" smtClean="0">
                <a:solidFill>
                  <a:schemeClr val="accent3">
                    <a:lumMod val="25000"/>
                  </a:schemeClr>
                </a:solidFill>
                <a:latin typeface="Abadi" panose="020B0604020104020204" pitchFamily="34" charset="0"/>
              </a:rPr>
              <a:t>Perform data wrangling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link to the notebook </a:t>
            </a:r>
            <a:r>
              <a:rPr lang="en-US" sz="2200" dirty="0" smtClean="0">
                <a:solidFill>
                  <a:schemeClr val="accent3">
                    <a:lumMod val="25000"/>
                  </a:schemeClr>
                </a:solidFill>
                <a:latin typeface="Abadi" panose="020B0604020104020204" pitchFamily="34" charset="0"/>
              </a:rPr>
              <a:t>is:</a:t>
            </a: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hlinkClick r:id="rId3"/>
              </a:rPr>
              <a:t>https</a:t>
            </a:r>
            <a:r>
              <a:rPr lang="en-US" sz="2200" dirty="0">
                <a:solidFill>
                  <a:schemeClr val="accent3">
                    <a:lumMod val="25000"/>
                  </a:schemeClr>
                </a:solidFill>
                <a:latin typeface="Abadi" panose="020B0604020104020204" pitchFamily="34" charset="0"/>
                <a:hlinkClick r:id="rId3"/>
              </a:rPr>
              <a:t>://github.com/Stoach/Data-Science-Capstone/blob/main/jupyter-labs-spacex-data-collection-api.ipynb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p:cNvSpPr/>
          <p:nvPr/>
        </p:nvSpPr>
        <p:spPr>
          <a:xfrm>
            <a:off x="7765363" y="1746800"/>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SpaceX API: Get Request to Load Data </a:t>
            </a:r>
            <a:endParaRPr lang="en-US" dirty="0"/>
          </a:p>
        </p:txBody>
      </p:sp>
      <p:sp>
        <p:nvSpPr>
          <p:cNvPr id="7" name="Rectangle 6"/>
          <p:cNvSpPr/>
          <p:nvPr/>
        </p:nvSpPr>
        <p:spPr>
          <a:xfrm>
            <a:off x="7765365" y="3189301"/>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Normalize, Parse and filter Data</a:t>
            </a:r>
            <a:endParaRPr lang="en-US" dirty="0"/>
          </a:p>
        </p:txBody>
      </p:sp>
      <p:sp>
        <p:nvSpPr>
          <p:cNvPr id="9" name="Rectangle 8"/>
          <p:cNvSpPr/>
          <p:nvPr/>
        </p:nvSpPr>
        <p:spPr>
          <a:xfrm>
            <a:off x="7765364" y="4631802"/>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Data Frame and perform data wrangling</a:t>
            </a:r>
            <a:endParaRPr lang="en-US" dirty="0"/>
          </a:p>
        </p:txBody>
      </p:sp>
      <p:cxnSp>
        <p:nvCxnSpPr>
          <p:cNvPr id="11" name="Straight Arrow Connector 10"/>
          <p:cNvCxnSpPr>
            <a:stCxn id="2" idx="2"/>
            <a:endCxn id="7" idx="0"/>
          </p:cNvCxnSpPr>
          <p:nvPr/>
        </p:nvCxnSpPr>
        <p:spPr>
          <a:xfrm>
            <a:off x="9024422" y="2675267"/>
            <a:ext cx="2" cy="5140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p:cNvCxnSpPr>
            <a:stCxn id="7" idx="2"/>
            <a:endCxn id="9" idx="0"/>
          </p:cNvCxnSpPr>
          <p:nvPr/>
        </p:nvCxnSpPr>
        <p:spPr>
          <a:xfrm flipH="1">
            <a:off x="9024423" y="4117768"/>
            <a:ext cx="1" cy="5140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83780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40928" y="1392499"/>
            <a:ext cx="6010037" cy="4559233"/>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Use get method assign </a:t>
            </a:r>
            <a:r>
              <a:rPr lang="en-US" sz="2200" dirty="0">
                <a:solidFill>
                  <a:schemeClr val="accent3">
                    <a:lumMod val="25000"/>
                  </a:schemeClr>
                </a:solidFill>
                <a:latin typeface="Abadi"/>
              </a:rPr>
              <a:t>S</a:t>
            </a:r>
            <a:r>
              <a:rPr lang="en-US" sz="2200" dirty="0" smtClean="0">
                <a:solidFill>
                  <a:schemeClr val="accent3">
                    <a:lumMod val="25000"/>
                  </a:schemeClr>
                </a:solidFill>
                <a:latin typeface="Abadi"/>
              </a:rPr>
              <a:t>paceX Wikipedia HTML page content to variable.    </a:t>
            </a:r>
          </a:p>
          <a:p>
            <a:pPr>
              <a:lnSpc>
                <a:spcPct val="100000"/>
              </a:lnSpc>
              <a:spcBef>
                <a:spcPts val="1400"/>
              </a:spcBef>
            </a:pPr>
            <a:r>
              <a:rPr lang="en-US" sz="2200" dirty="0" smtClean="0">
                <a:solidFill>
                  <a:schemeClr val="accent3">
                    <a:lumMod val="25000"/>
                  </a:schemeClr>
                </a:solidFill>
                <a:latin typeface="Abadi"/>
              </a:rPr>
              <a:t>Create Beautiful soup object</a:t>
            </a:r>
          </a:p>
          <a:p>
            <a:pPr>
              <a:lnSpc>
                <a:spcPct val="100000"/>
              </a:lnSpc>
              <a:spcBef>
                <a:spcPts val="1400"/>
              </a:spcBef>
            </a:pPr>
            <a:r>
              <a:rPr lang="en-US" sz="2200" dirty="0" smtClean="0">
                <a:solidFill>
                  <a:schemeClr val="accent3">
                    <a:lumMod val="25000"/>
                  </a:schemeClr>
                </a:solidFill>
                <a:latin typeface="Abadi"/>
              </a:rPr>
              <a:t>Extract all column / variables names from HTML table headers</a:t>
            </a:r>
          </a:p>
          <a:p>
            <a:pPr>
              <a:lnSpc>
                <a:spcPct val="100000"/>
              </a:lnSpc>
              <a:spcBef>
                <a:spcPts val="1400"/>
              </a:spcBef>
            </a:pPr>
            <a:r>
              <a:rPr lang="en-US" sz="2200" dirty="0" smtClean="0">
                <a:solidFill>
                  <a:schemeClr val="accent3">
                    <a:lumMod val="25000"/>
                  </a:schemeClr>
                </a:solidFill>
                <a:latin typeface="Abadi"/>
              </a:rPr>
              <a:t>Create dictionary by parsing HTML tables</a:t>
            </a:r>
          </a:p>
          <a:p>
            <a:pPr>
              <a:lnSpc>
                <a:spcPct val="100000"/>
              </a:lnSpc>
              <a:spcBef>
                <a:spcPts val="1400"/>
              </a:spcBef>
            </a:pPr>
            <a:r>
              <a:rPr lang="en-US" sz="2200" dirty="0" smtClean="0">
                <a:solidFill>
                  <a:schemeClr val="accent3">
                    <a:lumMod val="25000"/>
                  </a:schemeClr>
                </a:solidFill>
                <a:latin typeface="Abadi"/>
              </a:rPr>
              <a:t>Covert dictionary to data frame and export CSV</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link to the notebook:</a:t>
            </a:r>
            <a:endParaRPr lang="en-US" sz="22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hlinkClick r:id="rId3"/>
              </a:rPr>
              <a:t>https://github.com/Stoach/Data-Science-Capstone/blob/main/jupyter-labs-webscraping%20(4).ipynb</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ctangle 6"/>
          <p:cNvSpPr/>
          <p:nvPr/>
        </p:nvSpPr>
        <p:spPr>
          <a:xfrm>
            <a:off x="7765363" y="1437306"/>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Get Method to fetch Wikipedia contents   </a:t>
            </a:r>
            <a:endParaRPr lang="en-US" dirty="0"/>
          </a:p>
        </p:txBody>
      </p:sp>
      <p:sp>
        <p:nvSpPr>
          <p:cNvPr id="8" name="Rectangle 7"/>
          <p:cNvSpPr/>
          <p:nvPr/>
        </p:nvSpPr>
        <p:spPr>
          <a:xfrm>
            <a:off x="7765365" y="2761967"/>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Beautiful Soup Object from HTML contents</a:t>
            </a:r>
            <a:endParaRPr lang="en-US" dirty="0"/>
          </a:p>
        </p:txBody>
      </p:sp>
      <p:sp>
        <p:nvSpPr>
          <p:cNvPr id="9" name="Rectangle 8"/>
          <p:cNvSpPr/>
          <p:nvPr/>
        </p:nvSpPr>
        <p:spPr>
          <a:xfrm>
            <a:off x="7765365" y="4072875"/>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Extract columns and build dictionary </a:t>
            </a:r>
            <a:endParaRPr lang="en-US" dirty="0"/>
          </a:p>
        </p:txBody>
      </p:sp>
      <p:cxnSp>
        <p:nvCxnSpPr>
          <p:cNvPr id="10" name="Straight Arrow Connector 9"/>
          <p:cNvCxnSpPr>
            <a:stCxn id="7" idx="2"/>
            <a:endCxn id="8" idx="0"/>
          </p:cNvCxnSpPr>
          <p:nvPr/>
        </p:nvCxnSpPr>
        <p:spPr>
          <a:xfrm>
            <a:off x="9024422" y="2365773"/>
            <a:ext cx="2" cy="39619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p:cNvCxnSpPr>
            <a:stCxn id="8" idx="2"/>
            <a:endCxn id="9" idx="0"/>
          </p:cNvCxnSpPr>
          <p:nvPr/>
        </p:nvCxnSpPr>
        <p:spPr>
          <a:xfrm>
            <a:off x="9024424" y="3690434"/>
            <a:ext cx="0" cy="38244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Rectangle 15"/>
          <p:cNvSpPr/>
          <p:nvPr/>
        </p:nvSpPr>
        <p:spPr>
          <a:xfrm>
            <a:off x="7765365" y="5479547"/>
            <a:ext cx="2518117" cy="9284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data frame from dictionary and export to CSV file</a:t>
            </a:r>
            <a:endParaRPr lang="en-US" dirty="0"/>
          </a:p>
        </p:txBody>
      </p:sp>
      <p:cxnSp>
        <p:nvCxnSpPr>
          <p:cNvPr id="21" name="Straight Arrow Connector 20"/>
          <p:cNvCxnSpPr/>
          <p:nvPr/>
        </p:nvCxnSpPr>
        <p:spPr>
          <a:xfrm>
            <a:off x="11197883" y="5001342"/>
            <a:ext cx="0" cy="20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2"/>
            <a:endCxn id="16" idx="0"/>
          </p:cNvCxnSpPr>
          <p:nvPr/>
        </p:nvCxnSpPr>
        <p:spPr>
          <a:xfrm>
            <a:off x="9024424" y="5001342"/>
            <a:ext cx="0" cy="47820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155be751-a274-42e8-93fb-f39d3b9bccc8"/>
    <ds:schemaRef ds:uri="http://purl.org/dc/elements/1.1/"/>
    <ds:schemaRef ds:uri="http://schemas.microsoft.com/office/2006/metadata/properties"/>
    <ds:schemaRef ds:uri="f80a141d-92ca-4d3d-9308-f7e7b1d44ce8"/>
    <ds:schemaRef ds:uri="http://purl.org/dc/term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15195</TotalTime>
  <Words>2228</Words>
  <Application>Microsoft Office PowerPoint</Application>
  <PresentationFormat>Widescreen</PresentationFormat>
  <Paragraphs>302</Paragraphs>
  <Slides>46</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Abadi</vt:lpstr>
      <vt:lpstr>Arial</vt:lpstr>
      <vt:lpstr>Calibri</vt:lpstr>
      <vt:lpstr>Calibri Light</vt:lpstr>
      <vt:lpstr>Courier New</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SINOCCHI STEPHEN &lt;A16361&gt;</cp:lastModifiedBy>
  <cp:revision>342</cp:revision>
  <dcterms:created xsi:type="dcterms:W3CDTF">2021-04-29T18:58:34Z</dcterms:created>
  <dcterms:modified xsi:type="dcterms:W3CDTF">2023-04-10T16:02:44Z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